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00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3CC69-121C-494B-B902-079E3711A372}" type="datetimeFigureOut">
              <a:rPr lang="pt-PT" smtClean="0"/>
              <a:t>08/04/2018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2F6B56-4794-4EA7-B289-AA20D5DAA9C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86541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2F6B56-4794-4EA7-B289-AA20D5DAA9C4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58478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FEA0-4A32-43C3-A863-286AF7A2130F}" type="datetimeFigureOut">
              <a:rPr lang="pt-PT" smtClean="0"/>
              <a:t>08/04/2018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F7F73-C94A-4BFB-991A-69F92056F8A0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9875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FEA0-4A32-43C3-A863-286AF7A2130F}" type="datetimeFigureOut">
              <a:rPr lang="pt-PT" smtClean="0"/>
              <a:t>08/04/2018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F7F73-C94A-4BFB-991A-69F92056F8A0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76394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FEA0-4A32-43C3-A863-286AF7A2130F}" type="datetimeFigureOut">
              <a:rPr lang="pt-PT" smtClean="0"/>
              <a:t>08/04/2018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F7F73-C94A-4BFB-991A-69F92056F8A0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8233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FEA0-4A32-43C3-A863-286AF7A2130F}" type="datetimeFigureOut">
              <a:rPr lang="pt-PT" smtClean="0"/>
              <a:t>08/04/2018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F7F73-C94A-4BFB-991A-69F92056F8A0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44053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FEA0-4A32-43C3-A863-286AF7A2130F}" type="datetimeFigureOut">
              <a:rPr lang="pt-PT" smtClean="0"/>
              <a:t>08/04/2018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F7F73-C94A-4BFB-991A-69F92056F8A0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58777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FEA0-4A32-43C3-A863-286AF7A2130F}" type="datetimeFigureOut">
              <a:rPr lang="pt-PT" smtClean="0"/>
              <a:t>08/04/2018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F7F73-C94A-4BFB-991A-69F92056F8A0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61111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FEA0-4A32-43C3-A863-286AF7A2130F}" type="datetimeFigureOut">
              <a:rPr lang="pt-PT" smtClean="0"/>
              <a:t>08/04/2018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F7F73-C94A-4BFB-991A-69F92056F8A0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0204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FEA0-4A32-43C3-A863-286AF7A2130F}" type="datetimeFigureOut">
              <a:rPr lang="pt-PT" smtClean="0"/>
              <a:t>08/04/2018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F7F73-C94A-4BFB-991A-69F92056F8A0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69331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FEA0-4A32-43C3-A863-286AF7A2130F}" type="datetimeFigureOut">
              <a:rPr lang="pt-PT" smtClean="0"/>
              <a:t>08/04/2018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F7F73-C94A-4BFB-991A-69F92056F8A0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62696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FEA0-4A32-43C3-A863-286AF7A2130F}" type="datetimeFigureOut">
              <a:rPr lang="pt-PT" smtClean="0"/>
              <a:t>08/04/2018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F7F73-C94A-4BFB-991A-69F92056F8A0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8813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FEA0-4A32-43C3-A863-286AF7A2130F}" type="datetimeFigureOut">
              <a:rPr lang="pt-PT" smtClean="0"/>
              <a:t>08/04/2018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F7F73-C94A-4BFB-991A-69F92056F8A0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7814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CFEA0-4A32-43C3-A863-286AF7A2130F}" type="datetimeFigureOut">
              <a:rPr lang="pt-PT" smtClean="0"/>
              <a:t>08/04/2018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F7F73-C94A-4BFB-991A-69F92056F8A0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13439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216986" y="116632"/>
            <a:ext cx="7000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400" b="1" dirty="0" smtClean="0"/>
              <a:t>Démarche ingénierie de conception d’activités communicatives FOS </a:t>
            </a:r>
          </a:p>
          <a:p>
            <a:pPr algn="ctr"/>
            <a:r>
              <a:rPr lang="pt-PT" sz="1400" dirty="0" smtClean="0"/>
              <a:t>pour  la  formation d’un futur professionnel: cas du futur réceptionniste d’hôtel 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382072" y="616334"/>
            <a:ext cx="6670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1200" b="1" dirty="0" smtClean="0"/>
              <a:t>Pas à suivre  pour concevoir une proposition d’activités communicatives </a:t>
            </a:r>
          </a:p>
          <a:p>
            <a:pPr algn="ctr"/>
            <a:r>
              <a:rPr lang="pt-PT" sz="1200" b="1" dirty="0" smtClean="0"/>
              <a:t>permettant de répondre  aux besoins professionnels d’un réceptionniste dans l’utilisation du français.</a:t>
            </a:r>
            <a:endParaRPr lang="pt-PT" sz="1200" b="1" dirty="0"/>
          </a:p>
        </p:txBody>
      </p:sp>
      <p:sp>
        <p:nvSpPr>
          <p:cNvPr id="70" name="CaixaDeTexto 69"/>
          <p:cNvSpPr txBox="1"/>
          <p:nvPr/>
        </p:nvSpPr>
        <p:spPr>
          <a:xfrm>
            <a:off x="14257" y="5097245"/>
            <a:ext cx="254428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1100" b="1" dirty="0" smtClean="0"/>
              <a:t>Objectif  ciblé du besoin1 </a:t>
            </a:r>
          </a:p>
          <a:p>
            <a:pPr algn="ctr"/>
            <a:r>
              <a:rPr lang="pt-PT" sz="13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Savoir répondre aux questions </a:t>
            </a:r>
          </a:p>
          <a:p>
            <a:pPr algn="ctr"/>
            <a:r>
              <a:rPr lang="pt-PT" sz="13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d’une personne </a:t>
            </a:r>
          </a:p>
          <a:p>
            <a:pPr algn="ctr"/>
            <a:r>
              <a:rPr lang="pt-PT" sz="13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acueillie à la réception d’un hôtel</a:t>
            </a:r>
          </a:p>
        </p:txBody>
      </p:sp>
      <p:sp>
        <p:nvSpPr>
          <p:cNvPr id="72" name="CaixaDeTexto 71"/>
          <p:cNvSpPr txBox="1"/>
          <p:nvPr/>
        </p:nvSpPr>
        <p:spPr>
          <a:xfrm>
            <a:off x="147305" y="6274482"/>
            <a:ext cx="227818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1100" b="1" dirty="0" smtClean="0"/>
              <a:t>Activité communicative du besoin1 </a:t>
            </a:r>
            <a:endParaRPr lang="pt-PT" sz="1100" dirty="0"/>
          </a:p>
        </p:txBody>
      </p:sp>
      <p:sp>
        <p:nvSpPr>
          <p:cNvPr id="74" name="CaixaDeTexto 73"/>
          <p:cNvSpPr txBox="1"/>
          <p:nvPr/>
        </p:nvSpPr>
        <p:spPr>
          <a:xfrm>
            <a:off x="2343887" y="6277651"/>
            <a:ext cx="227818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1100" b="1" dirty="0" smtClean="0"/>
              <a:t>Activité communicative du besoin2</a:t>
            </a:r>
            <a:r>
              <a:rPr lang="pt-PT" sz="1100" b="1" dirty="0"/>
              <a:t> </a:t>
            </a:r>
            <a:endParaRPr lang="pt-PT" sz="1100" dirty="0"/>
          </a:p>
        </p:txBody>
      </p:sp>
      <p:cxnSp>
        <p:nvCxnSpPr>
          <p:cNvPr id="87" name="Conector de Seta Reta 86"/>
          <p:cNvCxnSpPr>
            <a:stCxn id="70" idx="2"/>
            <a:endCxn id="72" idx="0"/>
          </p:cNvCxnSpPr>
          <p:nvPr/>
        </p:nvCxnSpPr>
        <p:spPr>
          <a:xfrm>
            <a:off x="1286400" y="5959019"/>
            <a:ext cx="0" cy="3154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de Seta Reta 88"/>
          <p:cNvCxnSpPr>
            <a:stCxn id="153" idx="2"/>
            <a:endCxn id="74" idx="0"/>
          </p:cNvCxnSpPr>
          <p:nvPr/>
        </p:nvCxnSpPr>
        <p:spPr>
          <a:xfrm flipH="1">
            <a:off x="3482982" y="5959019"/>
            <a:ext cx="205034" cy="3186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de Seta Reta 94"/>
          <p:cNvCxnSpPr>
            <a:stCxn id="98" idx="2"/>
            <a:endCxn id="70" idx="0"/>
          </p:cNvCxnSpPr>
          <p:nvPr/>
        </p:nvCxnSpPr>
        <p:spPr>
          <a:xfrm>
            <a:off x="1173558" y="4895367"/>
            <a:ext cx="112842" cy="2018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ector de Seta Reta 98"/>
          <p:cNvCxnSpPr>
            <a:stCxn id="113" idx="2"/>
            <a:endCxn id="98" idx="0"/>
          </p:cNvCxnSpPr>
          <p:nvPr/>
        </p:nvCxnSpPr>
        <p:spPr>
          <a:xfrm>
            <a:off x="982534" y="2981278"/>
            <a:ext cx="191024" cy="4829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ector de Seta Reta 111"/>
          <p:cNvCxnSpPr>
            <a:stCxn id="113" idx="2"/>
            <a:endCxn id="100" idx="0"/>
          </p:cNvCxnSpPr>
          <p:nvPr/>
        </p:nvCxnSpPr>
        <p:spPr>
          <a:xfrm>
            <a:off x="982534" y="2981278"/>
            <a:ext cx="4970490" cy="4987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CaixaDeTexto 112"/>
          <p:cNvSpPr txBox="1"/>
          <p:nvPr/>
        </p:nvSpPr>
        <p:spPr>
          <a:xfrm>
            <a:off x="15763" y="1734783"/>
            <a:ext cx="1933542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1100" b="1" dirty="0"/>
              <a:t>S</a:t>
            </a:r>
            <a:r>
              <a:rPr lang="pt-PT" sz="1100" b="1" dirty="0" smtClean="0"/>
              <a:t>ituation de communication</a:t>
            </a:r>
            <a:r>
              <a:rPr lang="pt-PT" sz="1400" b="1" dirty="0" smtClean="0">
                <a:solidFill>
                  <a:srgbClr val="000066"/>
                </a:solidFill>
              </a:rPr>
              <a:t>1</a:t>
            </a:r>
          </a:p>
          <a:p>
            <a:pPr algn="ctr"/>
            <a:r>
              <a:rPr lang="pt-PT" sz="1100" b="1" dirty="0" smtClean="0"/>
              <a:t>dans laquelle se retrouve </a:t>
            </a:r>
          </a:p>
          <a:p>
            <a:pPr algn="ctr"/>
            <a:r>
              <a:rPr lang="pt-PT" sz="1100" b="1" dirty="0" smtClean="0"/>
              <a:t>le receptionniste:</a:t>
            </a:r>
          </a:p>
          <a:p>
            <a:pPr algn="ctr"/>
            <a:r>
              <a:rPr lang="pt-PT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Exemple:</a:t>
            </a:r>
            <a:r>
              <a:rPr lang="pt-PT" sz="13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accueil d’une </a:t>
            </a:r>
          </a:p>
          <a:p>
            <a:pPr algn="ctr"/>
            <a:r>
              <a:rPr lang="pt-PT" sz="13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personne à la reception </a:t>
            </a:r>
          </a:p>
          <a:p>
            <a:pPr algn="ctr"/>
            <a:r>
              <a:rPr lang="pt-PT" sz="13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pour une réservation</a:t>
            </a:r>
          </a:p>
        </p:txBody>
      </p:sp>
      <p:cxnSp>
        <p:nvCxnSpPr>
          <p:cNvPr id="115" name="Conector de Seta Reta 114"/>
          <p:cNvCxnSpPr>
            <a:stCxn id="8" idx="2"/>
            <a:endCxn id="113" idx="0"/>
          </p:cNvCxnSpPr>
          <p:nvPr/>
        </p:nvCxnSpPr>
        <p:spPr>
          <a:xfrm flipH="1">
            <a:off x="982534" y="1077999"/>
            <a:ext cx="3734682" cy="6567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CaixaDeTexto 169"/>
          <p:cNvSpPr txBox="1"/>
          <p:nvPr/>
        </p:nvSpPr>
        <p:spPr>
          <a:xfrm>
            <a:off x="845412" y="6531264"/>
            <a:ext cx="8819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100" b="1" dirty="0" smtClean="0">
                <a:solidFill>
                  <a:srgbClr val="9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 élaborer</a:t>
            </a:r>
            <a:endParaRPr lang="pt-PT" sz="1100" b="1" dirty="0">
              <a:solidFill>
                <a:srgbClr val="9E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6" name="CaixaDeTexto 195"/>
          <p:cNvSpPr txBox="1"/>
          <p:nvPr/>
        </p:nvSpPr>
        <p:spPr>
          <a:xfrm>
            <a:off x="4625699" y="6276969"/>
            <a:ext cx="23182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1100" b="1" dirty="0" smtClean="0"/>
              <a:t>Activité communicative du besoin3</a:t>
            </a:r>
            <a:endParaRPr lang="pt-PT" sz="1100" dirty="0"/>
          </a:p>
        </p:txBody>
      </p:sp>
      <p:sp>
        <p:nvSpPr>
          <p:cNvPr id="124" name="CaixaDeTexto 195"/>
          <p:cNvSpPr txBox="1"/>
          <p:nvPr/>
        </p:nvSpPr>
        <p:spPr>
          <a:xfrm>
            <a:off x="6922302" y="6269654"/>
            <a:ext cx="22781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1100" b="1" dirty="0" smtClean="0"/>
              <a:t>Activité communicative du besoin4 </a:t>
            </a:r>
            <a:endParaRPr lang="pt-PT" sz="1100" dirty="0"/>
          </a:p>
        </p:txBody>
      </p:sp>
      <p:cxnSp>
        <p:nvCxnSpPr>
          <p:cNvPr id="247" name="Straight Arrow Connector 246"/>
          <p:cNvCxnSpPr>
            <a:stCxn id="157" idx="2"/>
            <a:endCxn id="124" idx="0"/>
          </p:cNvCxnSpPr>
          <p:nvPr/>
        </p:nvCxnSpPr>
        <p:spPr>
          <a:xfrm flipH="1">
            <a:off x="8061396" y="5627722"/>
            <a:ext cx="83036" cy="6419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155" idx="2"/>
            <a:endCxn id="196" idx="0"/>
          </p:cNvCxnSpPr>
          <p:nvPr/>
        </p:nvCxnSpPr>
        <p:spPr>
          <a:xfrm flipH="1">
            <a:off x="5784831" y="5959019"/>
            <a:ext cx="145757" cy="3179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de Seta Reta 120"/>
          <p:cNvCxnSpPr>
            <a:stCxn id="8" idx="2"/>
            <a:endCxn id="79" idx="0"/>
          </p:cNvCxnSpPr>
          <p:nvPr/>
        </p:nvCxnSpPr>
        <p:spPr>
          <a:xfrm flipH="1">
            <a:off x="3209214" y="1077999"/>
            <a:ext cx="1508002" cy="5105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de Seta Reta 120"/>
          <p:cNvCxnSpPr>
            <a:stCxn id="8" idx="2"/>
            <a:endCxn id="80" idx="0"/>
          </p:cNvCxnSpPr>
          <p:nvPr/>
        </p:nvCxnSpPr>
        <p:spPr>
          <a:xfrm>
            <a:off x="4717216" y="1077999"/>
            <a:ext cx="261667" cy="6643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de Seta Reta 120"/>
          <p:cNvCxnSpPr>
            <a:stCxn id="8" idx="2"/>
            <a:endCxn id="81" idx="0"/>
          </p:cNvCxnSpPr>
          <p:nvPr/>
        </p:nvCxnSpPr>
        <p:spPr>
          <a:xfrm>
            <a:off x="4717216" y="1077999"/>
            <a:ext cx="1891957" cy="6567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de Seta Reta 120"/>
          <p:cNvCxnSpPr>
            <a:stCxn id="8" idx="2"/>
            <a:endCxn id="88" idx="0"/>
          </p:cNvCxnSpPr>
          <p:nvPr/>
        </p:nvCxnSpPr>
        <p:spPr>
          <a:xfrm>
            <a:off x="4717216" y="1077999"/>
            <a:ext cx="3581842" cy="6567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CaixaDeTexto 112"/>
          <p:cNvSpPr txBox="1"/>
          <p:nvPr/>
        </p:nvSpPr>
        <p:spPr>
          <a:xfrm>
            <a:off x="2228817" y="1588589"/>
            <a:ext cx="196079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11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pt-PT" sz="1100" b="1" dirty="0" smtClean="0"/>
              <a:t>ituation de communication</a:t>
            </a:r>
            <a:r>
              <a:rPr lang="pt-PT" sz="1400" b="1" dirty="0" smtClean="0">
                <a:solidFill>
                  <a:srgbClr val="000066"/>
                </a:solidFill>
              </a:rPr>
              <a:t>2</a:t>
            </a:r>
          </a:p>
          <a:p>
            <a:pPr algn="ctr"/>
            <a:r>
              <a:rPr lang="pt-PT" sz="1100" b="1" dirty="0" smtClean="0"/>
              <a:t>dans laquelle se retrouve </a:t>
            </a:r>
          </a:p>
          <a:p>
            <a:pPr algn="ctr"/>
            <a:r>
              <a:rPr lang="pt-PT" sz="1100" b="1" dirty="0" smtClean="0"/>
              <a:t>le receptionniste:</a:t>
            </a:r>
          </a:p>
          <a:p>
            <a:pPr algn="ctr"/>
            <a:r>
              <a:rPr lang="pt-PT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Exemple:</a:t>
            </a:r>
            <a:r>
              <a:rPr lang="pt-PT" sz="13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présence  d’un </a:t>
            </a:r>
          </a:p>
          <a:p>
            <a:pPr algn="ctr"/>
            <a:r>
              <a:rPr lang="pt-PT" sz="13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client de l’hôtel </a:t>
            </a:r>
          </a:p>
          <a:p>
            <a:pPr algn="ctr"/>
            <a:r>
              <a:rPr lang="pt-PT" sz="13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 la reception </a:t>
            </a:r>
          </a:p>
          <a:p>
            <a:pPr algn="ctr"/>
            <a:r>
              <a:rPr lang="pt-PT" sz="13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pour un renseignement </a:t>
            </a:r>
          </a:p>
        </p:txBody>
      </p:sp>
      <p:sp>
        <p:nvSpPr>
          <p:cNvPr id="80" name="CaixaDeTexto 112"/>
          <p:cNvSpPr txBox="1"/>
          <p:nvPr/>
        </p:nvSpPr>
        <p:spPr>
          <a:xfrm>
            <a:off x="4133940" y="1742366"/>
            <a:ext cx="1689885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11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pt-PT" sz="1100" b="1" dirty="0" smtClean="0"/>
              <a:t>ituation </a:t>
            </a:r>
          </a:p>
          <a:p>
            <a:pPr algn="ctr"/>
            <a:r>
              <a:rPr lang="pt-PT" sz="1100" b="1" dirty="0" smtClean="0"/>
              <a:t>de communication3</a:t>
            </a:r>
          </a:p>
          <a:p>
            <a:pPr algn="ctr"/>
            <a:r>
              <a:rPr lang="pt-PT" sz="1100" b="1" dirty="0" smtClean="0"/>
              <a:t>dans laquelle se retrouve </a:t>
            </a:r>
          </a:p>
          <a:p>
            <a:pPr algn="ctr"/>
            <a:r>
              <a:rPr lang="pt-PT" sz="1100" b="1" dirty="0" smtClean="0"/>
              <a:t>le receptionniste:</a:t>
            </a:r>
          </a:p>
          <a:p>
            <a:pPr algn="ctr"/>
            <a:r>
              <a:rPr lang="pt-PT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Exemple?</a:t>
            </a:r>
            <a:endParaRPr lang="pt-PT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CaixaDeTexto 112"/>
          <p:cNvSpPr txBox="1"/>
          <p:nvPr/>
        </p:nvSpPr>
        <p:spPr>
          <a:xfrm>
            <a:off x="5764230" y="1734783"/>
            <a:ext cx="168988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11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pt-PT" sz="1100" b="1" dirty="0" smtClean="0"/>
              <a:t>ituation </a:t>
            </a:r>
          </a:p>
          <a:p>
            <a:pPr algn="ctr"/>
            <a:r>
              <a:rPr lang="pt-PT" sz="1100" b="1" dirty="0" smtClean="0"/>
              <a:t>de communication4</a:t>
            </a:r>
          </a:p>
          <a:p>
            <a:pPr algn="ctr"/>
            <a:r>
              <a:rPr lang="pt-PT" sz="1100" b="1" dirty="0" smtClean="0"/>
              <a:t>dans laquelle se retrouve </a:t>
            </a:r>
          </a:p>
          <a:p>
            <a:pPr algn="ctr"/>
            <a:r>
              <a:rPr lang="pt-PT" sz="1100" b="1" dirty="0" smtClean="0"/>
              <a:t>le receptionniste:</a:t>
            </a:r>
          </a:p>
          <a:p>
            <a:pPr algn="ctr"/>
            <a:r>
              <a:rPr lang="pt-PT" sz="1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Exemple</a:t>
            </a:r>
            <a:r>
              <a:rPr lang="pt-PT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pt-PT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PT" sz="1100" b="1" dirty="0"/>
          </a:p>
        </p:txBody>
      </p:sp>
      <p:sp>
        <p:nvSpPr>
          <p:cNvPr id="88" name="CaixaDeTexto 112"/>
          <p:cNvSpPr txBox="1"/>
          <p:nvPr/>
        </p:nvSpPr>
        <p:spPr>
          <a:xfrm>
            <a:off x="7454115" y="1734783"/>
            <a:ext cx="168988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11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pt-PT" sz="1100" b="1" dirty="0" smtClean="0"/>
              <a:t>ituation </a:t>
            </a:r>
          </a:p>
          <a:p>
            <a:pPr algn="ctr"/>
            <a:r>
              <a:rPr lang="pt-PT" sz="1100" b="1" dirty="0" smtClean="0"/>
              <a:t>de communication5</a:t>
            </a:r>
          </a:p>
          <a:p>
            <a:pPr algn="ctr"/>
            <a:r>
              <a:rPr lang="pt-PT" sz="1100" b="1" dirty="0" smtClean="0"/>
              <a:t>dans laquelle se retrouve </a:t>
            </a:r>
          </a:p>
          <a:p>
            <a:pPr algn="ctr"/>
            <a:r>
              <a:rPr lang="pt-PT" sz="1100" b="1" dirty="0" smtClean="0"/>
              <a:t>le receptionniste:</a:t>
            </a:r>
          </a:p>
          <a:p>
            <a:pPr algn="ctr"/>
            <a:r>
              <a:rPr lang="pt-PT" sz="1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Exemple</a:t>
            </a:r>
            <a:r>
              <a:rPr lang="pt-PT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pt-PT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PT" sz="1100" b="1" dirty="0"/>
          </a:p>
        </p:txBody>
      </p:sp>
      <p:sp>
        <p:nvSpPr>
          <p:cNvPr id="96" name="CaixaDeTexto 112"/>
          <p:cNvSpPr txBox="1"/>
          <p:nvPr/>
        </p:nvSpPr>
        <p:spPr>
          <a:xfrm>
            <a:off x="2218458" y="3480040"/>
            <a:ext cx="2432269" cy="14003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Besoin</a:t>
            </a:r>
            <a:r>
              <a:rPr lang="pt-PT" sz="13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PT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d’utiliser le français</a:t>
            </a:r>
          </a:p>
          <a:p>
            <a:pPr algn="ctr"/>
            <a:r>
              <a:rPr lang="pt-PT" sz="1100" b="1" dirty="0"/>
              <a:t>d</a:t>
            </a:r>
            <a:r>
              <a:rPr lang="pt-PT" sz="1100" b="1" dirty="0" smtClean="0"/>
              <a:t>ans la  même </a:t>
            </a:r>
          </a:p>
          <a:p>
            <a:pPr algn="ctr"/>
            <a:r>
              <a:rPr lang="pt-PT" sz="1100" b="1" dirty="0" smtClean="0"/>
              <a:t>situation de communication1</a:t>
            </a:r>
          </a:p>
          <a:p>
            <a:pPr algn="ctr"/>
            <a:r>
              <a:rPr lang="pt-PT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Exemple</a:t>
            </a:r>
            <a:r>
              <a:rPr lang="pt-PT" sz="13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besoin de présenter </a:t>
            </a:r>
          </a:p>
          <a:p>
            <a:pPr algn="ctr"/>
            <a:r>
              <a:rPr lang="pt-PT" sz="13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l’offre de l’hôtel concernant</a:t>
            </a:r>
          </a:p>
          <a:p>
            <a:pPr algn="ctr"/>
            <a:r>
              <a:rPr lang="pt-PT" sz="13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type de chambres disponibles</a:t>
            </a:r>
          </a:p>
          <a:p>
            <a:pPr algn="ctr"/>
            <a:r>
              <a:rPr lang="pt-PT" sz="1100" dirty="0" smtClean="0"/>
              <a:t>(à l’oral)</a:t>
            </a:r>
            <a:endParaRPr lang="pt-PT" sz="1100" dirty="0"/>
          </a:p>
        </p:txBody>
      </p:sp>
      <p:sp>
        <p:nvSpPr>
          <p:cNvPr id="98" name="CaixaDeTexto 112"/>
          <p:cNvSpPr txBox="1"/>
          <p:nvPr/>
        </p:nvSpPr>
        <p:spPr>
          <a:xfrm>
            <a:off x="0" y="3464206"/>
            <a:ext cx="2347116" cy="14311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Besoin</a:t>
            </a:r>
            <a:r>
              <a:rPr lang="pt-PT" sz="13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PT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d’utiliser le français</a:t>
            </a:r>
          </a:p>
          <a:p>
            <a:pPr algn="ctr"/>
            <a:r>
              <a:rPr lang="pt-PT" sz="1100" b="1" dirty="0"/>
              <a:t>d</a:t>
            </a:r>
            <a:r>
              <a:rPr lang="pt-PT" sz="1100" b="1" dirty="0" smtClean="0"/>
              <a:t>ans la </a:t>
            </a:r>
            <a:r>
              <a:rPr lang="pt-PT" sz="1100" b="1" dirty="0"/>
              <a:t>s</a:t>
            </a:r>
            <a:r>
              <a:rPr lang="pt-PT" sz="1100" b="1" dirty="0" smtClean="0"/>
              <a:t>ituation de communication1</a:t>
            </a:r>
          </a:p>
          <a:p>
            <a:pPr algn="ctr"/>
            <a:r>
              <a:rPr lang="pt-PT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Exemple</a:t>
            </a:r>
            <a:r>
              <a:rPr lang="pt-PT" sz="13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besoin de donner </a:t>
            </a:r>
          </a:p>
          <a:p>
            <a:pPr algn="ctr"/>
            <a:r>
              <a:rPr lang="pt-PT" sz="13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 réponse à la question </a:t>
            </a:r>
          </a:p>
          <a:p>
            <a:pPr algn="ctr"/>
            <a:r>
              <a:rPr lang="pt-PT" sz="13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posée par la personne</a:t>
            </a:r>
          </a:p>
          <a:p>
            <a:pPr algn="ctr"/>
            <a:r>
              <a:rPr lang="pt-PT" sz="13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PT" sz="13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ccueillie à la reception </a:t>
            </a:r>
          </a:p>
          <a:p>
            <a:pPr algn="ctr"/>
            <a:r>
              <a:rPr lang="pt-PT" sz="1100" dirty="0" smtClean="0"/>
              <a:t>(à l’oral)</a:t>
            </a:r>
            <a:endParaRPr lang="pt-PT" sz="1100" dirty="0"/>
          </a:p>
        </p:txBody>
      </p:sp>
      <p:sp>
        <p:nvSpPr>
          <p:cNvPr id="100" name="CaixaDeTexto 112"/>
          <p:cNvSpPr txBox="1"/>
          <p:nvPr/>
        </p:nvSpPr>
        <p:spPr>
          <a:xfrm>
            <a:off x="4597877" y="3480040"/>
            <a:ext cx="2710294" cy="14003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Besoin</a:t>
            </a:r>
            <a:r>
              <a:rPr lang="pt-PT" sz="13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t-PT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d’utiliser le français</a:t>
            </a:r>
          </a:p>
          <a:p>
            <a:pPr algn="ctr"/>
            <a:r>
              <a:rPr lang="pt-PT" sz="1100" b="1" dirty="0"/>
              <a:t>d</a:t>
            </a:r>
            <a:r>
              <a:rPr lang="pt-PT" sz="1100" b="1" dirty="0" smtClean="0"/>
              <a:t>ans la même </a:t>
            </a:r>
          </a:p>
          <a:p>
            <a:pPr algn="ctr"/>
            <a:r>
              <a:rPr lang="pt-PT" sz="1100" b="1" dirty="0" smtClean="0"/>
              <a:t>situation de communication1</a:t>
            </a:r>
          </a:p>
          <a:p>
            <a:pPr algn="ctr"/>
            <a:r>
              <a:rPr lang="pt-PT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Exemple:</a:t>
            </a:r>
            <a:r>
              <a:rPr lang="pt-PT" sz="1100" dirty="0" smtClean="0"/>
              <a:t> </a:t>
            </a:r>
            <a:r>
              <a:rPr lang="pt-PT" sz="13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besoin de noter le nom, </a:t>
            </a:r>
          </a:p>
          <a:p>
            <a:pPr algn="ctr"/>
            <a:r>
              <a:rPr lang="pt-PT" sz="13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numéro de téléphone et </a:t>
            </a:r>
          </a:p>
          <a:p>
            <a:pPr algn="ctr"/>
            <a:r>
              <a:rPr lang="pt-PT" sz="13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l’adresse de la personne à heberger.</a:t>
            </a:r>
          </a:p>
          <a:p>
            <a:pPr algn="ctr"/>
            <a:r>
              <a:rPr lang="pt-PT" sz="1100" dirty="0" smtClean="0"/>
              <a:t>(à l’écrit)</a:t>
            </a:r>
            <a:endParaRPr lang="pt-PT" sz="1100" dirty="0"/>
          </a:p>
        </p:txBody>
      </p:sp>
      <p:cxnSp>
        <p:nvCxnSpPr>
          <p:cNvPr id="102" name="Conector de Seta Reta 120"/>
          <p:cNvCxnSpPr>
            <a:stCxn id="113" idx="2"/>
            <a:endCxn id="96" idx="0"/>
          </p:cNvCxnSpPr>
          <p:nvPr/>
        </p:nvCxnSpPr>
        <p:spPr>
          <a:xfrm>
            <a:off x="982534" y="2981278"/>
            <a:ext cx="2452059" cy="4987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CaixaDeTexto 112"/>
          <p:cNvSpPr txBox="1"/>
          <p:nvPr/>
        </p:nvSpPr>
        <p:spPr>
          <a:xfrm>
            <a:off x="7056499" y="3489846"/>
            <a:ext cx="2106667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Besoin</a:t>
            </a:r>
            <a:r>
              <a:rPr lang="pt-PT" sz="13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pt-PT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d’utiliser le français</a:t>
            </a:r>
          </a:p>
          <a:p>
            <a:pPr algn="ctr"/>
            <a:r>
              <a:rPr lang="pt-PT" sz="1100" b="1" dirty="0" smtClean="0"/>
              <a:t>dans la même</a:t>
            </a:r>
          </a:p>
          <a:p>
            <a:pPr algn="ctr"/>
            <a:r>
              <a:rPr lang="pt-PT" sz="1100" b="1" dirty="0" smtClean="0"/>
              <a:t>Situation</a:t>
            </a:r>
          </a:p>
          <a:p>
            <a:pPr algn="ctr"/>
            <a:r>
              <a:rPr lang="pt-PT" sz="1100" b="1" dirty="0" smtClean="0"/>
              <a:t> de communication1</a:t>
            </a:r>
            <a:endParaRPr lang="pt-PT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PT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Exemple?</a:t>
            </a:r>
            <a:endParaRPr lang="pt-PT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PT" sz="1100" dirty="0" smtClean="0"/>
              <a:t>(à l’écrit)</a:t>
            </a:r>
            <a:endParaRPr lang="pt-PT" sz="1100" dirty="0"/>
          </a:p>
        </p:txBody>
      </p:sp>
      <p:cxnSp>
        <p:nvCxnSpPr>
          <p:cNvPr id="128" name="Conector de Seta Reta 111"/>
          <p:cNvCxnSpPr>
            <a:stCxn id="113" idx="2"/>
            <a:endCxn id="122" idx="0"/>
          </p:cNvCxnSpPr>
          <p:nvPr/>
        </p:nvCxnSpPr>
        <p:spPr>
          <a:xfrm>
            <a:off x="982534" y="2981278"/>
            <a:ext cx="7127299" cy="5085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CaixaDeTexto 69"/>
          <p:cNvSpPr txBox="1"/>
          <p:nvPr/>
        </p:nvSpPr>
        <p:spPr>
          <a:xfrm>
            <a:off x="2389712" y="5097245"/>
            <a:ext cx="259660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1100" b="1" dirty="0" smtClean="0"/>
              <a:t>Objectif ciblé du besoin2 </a:t>
            </a:r>
          </a:p>
          <a:p>
            <a:pPr algn="ctr"/>
            <a:r>
              <a:rPr lang="pt-PT" sz="13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Savoir </a:t>
            </a:r>
            <a:r>
              <a:rPr lang="pt-PT" sz="13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présenter l’offre de l’hôtel</a:t>
            </a:r>
            <a:endParaRPr lang="pt-PT" sz="13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PT" sz="13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 une personne acueillie </a:t>
            </a:r>
          </a:p>
          <a:p>
            <a:pPr algn="ctr"/>
            <a:r>
              <a:rPr lang="pt-PT" sz="13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 </a:t>
            </a:r>
            <a:r>
              <a:rPr lang="pt-PT" sz="13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pt-PT" sz="13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réception</a:t>
            </a:r>
          </a:p>
        </p:txBody>
      </p:sp>
      <p:sp>
        <p:nvSpPr>
          <p:cNvPr id="155" name="CaixaDeTexto 69"/>
          <p:cNvSpPr txBox="1"/>
          <p:nvPr/>
        </p:nvSpPr>
        <p:spPr>
          <a:xfrm>
            <a:off x="4938874" y="5097245"/>
            <a:ext cx="198342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1100" b="1" dirty="0" smtClean="0"/>
              <a:t>Objectif ciblé du besoin3 </a:t>
            </a:r>
          </a:p>
          <a:p>
            <a:pPr algn="ctr"/>
            <a:r>
              <a:rPr lang="pt-PT" sz="13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Savoir </a:t>
            </a:r>
            <a:r>
              <a:rPr lang="pt-PT" sz="13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noter </a:t>
            </a:r>
          </a:p>
          <a:p>
            <a:pPr algn="ctr"/>
            <a:r>
              <a:rPr lang="pt-PT" sz="13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coordonnées</a:t>
            </a:r>
            <a:endParaRPr lang="pt-PT" sz="13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PT" sz="13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PT" sz="13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futur client d’un hôtel</a:t>
            </a:r>
            <a:endParaRPr lang="pt-PT" sz="13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7" name="CaixaDeTexto 69"/>
          <p:cNvSpPr txBox="1"/>
          <p:nvPr/>
        </p:nvSpPr>
        <p:spPr>
          <a:xfrm>
            <a:off x="7295481" y="5196835"/>
            <a:ext cx="169790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1100" b="1" dirty="0" smtClean="0"/>
              <a:t>Objectif  ciblé du besoin4 </a:t>
            </a:r>
          </a:p>
          <a:p>
            <a:pPr algn="ctr"/>
            <a:r>
              <a:rPr lang="pt-PT" sz="1100" b="1" dirty="0" smtClean="0">
                <a:solidFill>
                  <a:srgbClr val="9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Exemple?</a:t>
            </a:r>
          </a:p>
        </p:txBody>
      </p:sp>
      <p:cxnSp>
        <p:nvCxnSpPr>
          <p:cNvPr id="159" name="Conector de Seta Reta 94"/>
          <p:cNvCxnSpPr>
            <a:stCxn id="96" idx="2"/>
            <a:endCxn id="153" idx="0"/>
          </p:cNvCxnSpPr>
          <p:nvPr/>
        </p:nvCxnSpPr>
        <p:spPr>
          <a:xfrm>
            <a:off x="3434593" y="4880423"/>
            <a:ext cx="253423" cy="2168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Arrow Connector 201"/>
          <p:cNvCxnSpPr>
            <a:stCxn id="100" idx="2"/>
            <a:endCxn id="155" idx="0"/>
          </p:cNvCxnSpPr>
          <p:nvPr/>
        </p:nvCxnSpPr>
        <p:spPr>
          <a:xfrm flipH="1">
            <a:off x="5930588" y="4880423"/>
            <a:ext cx="22436" cy="2168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CaixaDeTexto 169"/>
          <p:cNvSpPr txBox="1"/>
          <p:nvPr/>
        </p:nvSpPr>
        <p:spPr>
          <a:xfrm>
            <a:off x="3209213" y="6543623"/>
            <a:ext cx="8819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100" b="1" dirty="0" smtClean="0">
                <a:solidFill>
                  <a:srgbClr val="9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 élaborer</a:t>
            </a:r>
            <a:endParaRPr lang="pt-PT" sz="1100" b="1" dirty="0">
              <a:solidFill>
                <a:srgbClr val="9E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2" name="CaixaDeTexto 169"/>
          <p:cNvSpPr txBox="1"/>
          <p:nvPr/>
        </p:nvSpPr>
        <p:spPr>
          <a:xfrm>
            <a:off x="5512037" y="6558161"/>
            <a:ext cx="8819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100" b="1" dirty="0" smtClean="0">
                <a:solidFill>
                  <a:srgbClr val="9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 élaborer</a:t>
            </a:r>
            <a:endParaRPr lang="pt-PT" sz="1100" b="1" dirty="0">
              <a:solidFill>
                <a:srgbClr val="9E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3" name="CaixaDeTexto 169"/>
          <p:cNvSpPr txBox="1"/>
          <p:nvPr/>
        </p:nvSpPr>
        <p:spPr>
          <a:xfrm>
            <a:off x="7620409" y="6558161"/>
            <a:ext cx="8819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100" b="1" dirty="0" smtClean="0">
                <a:solidFill>
                  <a:srgbClr val="9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 élaborer</a:t>
            </a:r>
            <a:endParaRPr lang="pt-PT" sz="1100" b="1" dirty="0">
              <a:solidFill>
                <a:srgbClr val="9E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4" name="Straight Arrow Connector 213"/>
          <p:cNvCxnSpPr>
            <a:stCxn id="122" idx="2"/>
            <a:endCxn id="157" idx="0"/>
          </p:cNvCxnSpPr>
          <p:nvPr/>
        </p:nvCxnSpPr>
        <p:spPr>
          <a:xfrm>
            <a:off x="8109833" y="4628619"/>
            <a:ext cx="34599" cy="568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7329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307</Words>
  <Application>Microsoft Office PowerPoint</Application>
  <PresentationFormat>On-screen Show (4:3)</PresentationFormat>
  <Paragraphs>82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FERNANDES</dc:creator>
  <cp:lastModifiedBy>FERNANDES</cp:lastModifiedBy>
  <cp:revision>34</cp:revision>
  <dcterms:created xsi:type="dcterms:W3CDTF">2018-03-22T12:55:19Z</dcterms:created>
  <dcterms:modified xsi:type="dcterms:W3CDTF">2018-04-08T22:12:34Z</dcterms:modified>
</cp:coreProperties>
</file>