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20000"/>
    <a:srgbClr val="000066"/>
    <a:srgbClr val="C80000"/>
    <a:srgbClr val="5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516" y="9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947090-E46D-4593-A712-148B103EACCC}" type="datetimeFigureOut">
              <a:rPr lang="pt-PT" smtClean="0"/>
              <a:t>24-02-2016</a:t>
            </a:fld>
            <a:endParaRPr lang="pt-P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378BDA-984E-4DC4-B5B0-72EB4D418EF5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6507998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378BDA-984E-4DC4-B5B0-72EB4D418EF5}" type="slidenum">
              <a:rPr lang="pt-PT" smtClean="0"/>
              <a:t>1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819206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 smtClean="0"/>
              <a:t>Faça clique para editar o estilo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0F807-7AEA-43C9-A4FB-1CBFFDA248C9}" type="datetimeFigureOut">
              <a:rPr lang="pt-PT" smtClean="0"/>
              <a:t>24-02-2016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1EE4B-E6E0-46DB-B4A4-493E31E10093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7489802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0F807-7AEA-43C9-A4FB-1CBFFDA248C9}" type="datetimeFigureOut">
              <a:rPr lang="pt-PT" smtClean="0"/>
              <a:t>24-02-2016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1EE4B-E6E0-46DB-B4A4-493E31E10093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1910234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0F807-7AEA-43C9-A4FB-1CBFFDA248C9}" type="datetimeFigureOut">
              <a:rPr lang="pt-PT" smtClean="0"/>
              <a:t>24-02-2016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1EE4B-E6E0-46DB-B4A4-493E31E10093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1024432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0F807-7AEA-43C9-A4FB-1CBFFDA248C9}" type="datetimeFigureOut">
              <a:rPr lang="pt-PT" smtClean="0"/>
              <a:t>24-02-2016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1EE4B-E6E0-46DB-B4A4-493E31E10093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9561312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0F807-7AEA-43C9-A4FB-1CBFFDA248C9}" type="datetimeFigureOut">
              <a:rPr lang="pt-PT" smtClean="0"/>
              <a:t>24-02-2016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1EE4B-E6E0-46DB-B4A4-493E31E10093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6597034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0F807-7AEA-43C9-A4FB-1CBFFDA248C9}" type="datetimeFigureOut">
              <a:rPr lang="pt-PT" smtClean="0"/>
              <a:t>24-02-2016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1EE4B-E6E0-46DB-B4A4-493E31E10093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1081062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0F807-7AEA-43C9-A4FB-1CBFFDA248C9}" type="datetimeFigureOut">
              <a:rPr lang="pt-PT" smtClean="0"/>
              <a:t>24-02-2016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1EE4B-E6E0-46DB-B4A4-493E31E10093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4688726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0F807-7AEA-43C9-A4FB-1CBFFDA248C9}" type="datetimeFigureOut">
              <a:rPr lang="pt-PT" smtClean="0"/>
              <a:t>24-02-2016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1EE4B-E6E0-46DB-B4A4-493E31E10093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4642060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0F807-7AEA-43C9-A4FB-1CBFFDA248C9}" type="datetimeFigureOut">
              <a:rPr lang="pt-PT" smtClean="0"/>
              <a:t>24-02-2016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1EE4B-E6E0-46DB-B4A4-493E31E10093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5513380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0F807-7AEA-43C9-A4FB-1CBFFDA248C9}" type="datetimeFigureOut">
              <a:rPr lang="pt-PT" smtClean="0"/>
              <a:t>24-02-2016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1EE4B-E6E0-46DB-B4A4-493E31E10093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2449100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0F807-7AEA-43C9-A4FB-1CBFFDA248C9}" type="datetimeFigureOut">
              <a:rPr lang="pt-PT" smtClean="0"/>
              <a:t>24-02-2016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1EE4B-E6E0-46DB-B4A4-493E31E10093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7647746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90F807-7AEA-43C9-A4FB-1CBFFDA248C9}" type="datetimeFigureOut">
              <a:rPr lang="pt-PT" smtClean="0"/>
              <a:t>24-02-2016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A1EE4B-E6E0-46DB-B4A4-493E31E10093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527686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riângulo isósceles 3"/>
          <p:cNvSpPr/>
          <p:nvPr/>
        </p:nvSpPr>
        <p:spPr>
          <a:xfrm>
            <a:off x="3059832" y="2708920"/>
            <a:ext cx="2505829" cy="1560320"/>
          </a:xfrm>
          <a:prstGeom prst="triangle">
            <a:avLst>
              <a:gd name="adj" fmla="val 50375"/>
            </a:avLst>
          </a:prstGeom>
          <a:noFill/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5" name="CaixaDeTexto 4"/>
          <p:cNvSpPr txBox="1"/>
          <p:nvPr/>
        </p:nvSpPr>
        <p:spPr>
          <a:xfrm>
            <a:off x="98294" y="3996353"/>
            <a:ext cx="28709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1600" b="1" dirty="0" smtClean="0">
                <a:solidFill>
                  <a:srgbClr val="A20000"/>
                </a:solidFill>
                <a:latin typeface="Eras Medium ITC" pitchFamily="34" charset="0"/>
              </a:rPr>
              <a:t>2. </a:t>
            </a:r>
            <a:r>
              <a:rPr lang="pt-PT" sz="1600" b="1" dirty="0" smtClean="0">
                <a:solidFill>
                  <a:srgbClr val="A20000"/>
                </a:solidFill>
                <a:latin typeface="Eras Medium ITC" pitchFamily="34" charset="0"/>
              </a:rPr>
              <a:t>Modalités </a:t>
            </a:r>
          </a:p>
          <a:p>
            <a:pPr algn="ctr"/>
            <a:r>
              <a:rPr lang="pt-PT" sz="1600" b="1" dirty="0" smtClean="0">
                <a:solidFill>
                  <a:srgbClr val="A20000"/>
                </a:solidFill>
                <a:latin typeface="Eras Medium ITC" pitchFamily="34" charset="0"/>
              </a:rPr>
              <a:t>d’enseignement d</a:t>
            </a:r>
            <a:r>
              <a:rPr lang="pt-PT" sz="1600" b="1" dirty="0" smtClean="0">
                <a:solidFill>
                  <a:srgbClr val="A20000"/>
                </a:solidFill>
                <a:latin typeface="Eras Medium ITC" pitchFamily="34" charset="0"/>
              </a:rPr>
              <a:t>e la langue</a:t>
            </a:r>
            <a:endParaRPr lang="pt-PT" sz="1600" b="1" dirty="0" smtClean="0">
              <a:solidFill>
                <a:srgbClr val="A20000"/>
              </a:solidFill>
              <a:latin typeface="Eras Medium ITC" pitchFamily="34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829825" y="1916832"/>
            <a:ext cx="746450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1600" b="1" dirty="0" smtClean="0">
                <a:solidFill>
                  <a:srgbClr val="A20000"/>
                </a:solidFill>
                <a:latin typeface="Eras Medium ITC" pitchFamily="34" charset="0"/>
              </a:rPr>
              <a:t>1. Utilisation d’une langue étrangère dans </a:t>
            </a:r>
            <a:r>
              <a:rPr lang="pt-PT" sz="1600" b="1" dirty="0">
                <a:solidFill>
                  <a:srgbClr val="A20000"/>
                </a:solidFill>
                <a:latin typeface="Eras Medium ITC" pitchFamily="34" charset="0"/>
              </a:rPr>
              <a:t>la vie réelle </a:t>
            </a:r>
            <a:endParaRPr lang="pt-PT" sz="1600" b="1" dirty="0">
              <a:solidFill>
                <a:srgbClr val="A20000"/>
              </a:solidFill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5837141" y="4065704"/>
            <a:ext cx="34139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1600" b="1" dirty="0" smtClean="0">
                <a:solidFill>
                  <a:srgbClr val="A20000"/>
                </a:solidFill>
                <a:latin typeface="Eras Medium ITC" pitchFamily="34" charset="0"/>
              </a:rPr>
              <a:t>3. Vérification </a:t>
            </a:r>
            <a:endParaRPr lang="pt-PT" sz="1600" b="1" dirty="0" smtClean="0">
              <a:solidFill>
                <a:srgbClr val="A20000"/>
              </a:solidFill>
              <a:latin typeface="Eras Medium ITC" pitchFamily="34" charset="0"/>
            </a:endParaRPr>
          </a:p>
          <a:p>
            <a:pPr algn="ctr"/>
            <a:r>
              <a:rPr lang="pt-PT" sz="1600" b="1" dirty="0" smtClean="0">
                <a:solidFill>
                  <a:srgbClr val="A20000"/>
                </a:solidFill>
                <a:latin typeface="Eras Medium ITC" pitchFamily="34" charset="0"/>
              </a:rPr>
              <a:t>de compétences  acquises</a:t>
            </a:r>
            <a:endParaRPr lang="pt-PT" sz="1600" b="1" dirty="0" smtClean="0">
              <a:solidFill>
                <a:srgbClr val="A20000"/>
              </a:solidFill>
              <a:latin typeface="Eras Medium ITC" pitchFamily="34" charset="0"/>
            </a:endParaRPr>
          </a:p>
        </p:txBody>
      </p:sp>
      <p:cxnSp>
        <p:nvCxnSpPr>
          <p:cNvPr id="9" name="Conexão recta unidireccional 8"/>
          <p:cNvCxnSpPr/>
          <p:nvPr/>
        </p:nvCxnSpPr>
        <p:spPr>
          <a:xfrm>
            <a:off x="4490713" y="2652304"/>
            <a:ext cx="1193535" cy="1560319"/>
          </a:xfrm>
          <a:prstGeom prst="straightConnector1">
            <a:avLst/>
          </a:prstGeom>
          <a:ln w="31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xão recta unidireccional 10"/>
          <p:cNvCxnSpPr/>
          <p:nvPr/>
        </p:nvCxnSpPr>
        <p:spPr>
          <a:xfrm flipH="1" flipV="1">
            <a:off x="4379175" y="2654571"/>
            <a:ext cx="1233696" cy="1560320"/>
          </a:xfrm>
          <a:prstGeom prst="straightConnector1">
            <a:avLst/>
          </a:prstGeom>
          <a:ln w="31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xão recta unidireccional 15"/>
          <p:cNvCxnSpPr/>
          <p:nvPr/>
        </p:nvCxnSpPr>
        <p:spPr>
          <a:xfrm flipV="1">
            <a:off x="2900147" y="2652304"/>
            <a:ext cx="1220332" cy="1560321"/>
          </a:xfrm>
          <a:prstGeom prst="straightConnector1">
            <a:avLst/>
          </a:prstGeom>
          <a:ln w="31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exão recta unidireccional 17"/>
          <p:cNvCxnSpPr/>
          <p:nvPr/>
        </p:nvCxnSpPr>
        <p:spPr>
          <a:xfrm flipH="1">
            <a:off x="2987824" y="2652306"/>
            <a:ext cx="1260886" cy="1562585"/>
          </a:xfrm>
          <a:prstGeom prst="straightConnector1">
            <a:avLst/>
          </a:prstGeom>
          <a:ln w="31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exão recta unidireccional 21"/>
          <p:cNvCxnSpPr/>
          <p:nvPr/>
        </p:nvCxnSpPr>
        <p:spPr>
          <a:xfrm flipH="1">
            <a:off x="3059832" y="4358091"/>
            <a:ext cx="2505830" cy="22690"/>
          </a:xfrm>
          <a:prstGeom prst="straightConnector1">
            <a:avLst/>
          </a:prstGeom>
          <a:ln w="31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exão recta unidireccional 23"/>
          <p:cNvCxnSpPr/>
          <p:nvPr/>
        </p:nvCxnSpPr>
        <p:spPr>
          <a:xfrm>
            <a:off x="3107041" y="4437112"/>
            <a:ext cx="2505830" cy="0"/>
          </a:xfrm>
          <a:prstGeom prst="straightConnector1">
            <a:avLst/>
          </a:prstGeom>
          <a:ln w="31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4490713" y="4581128"/>
            <a:ext cx="464769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000" b="1" i="1" dirty="0" smtClean="0">
                <a:solidFill>
                  <a:srgbClr val="000066"/>
                </a:solidFill>
              </a:rPr>
              <a:t>L’évaluation du FLE doit se faire sous quelles formes? Ces formes permettent-elles vraiment de vérifier le degré d’acquisition pour une utilisation de la langue étrangère dans les situations de communication de la vie réelle? Comment?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0" y="4581128"/>
            <a:ext cx="460284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000" b="1" i="1" dirty="0" smtClean="0">
                <a:solidFill>
                  <a:srgbClr val="000066"/>
                </a:solidFill>
              </a:rPr>
              <a:t>L’enseignement du FLE doit se faire sous quelles formes? Ces formes assurent-elles vraiment l’acquisition de toutes les compétences permettant d’utiliser la langue étrangère dans les situations de communication de la vie réelle? Comment?</a:t>
            </a:r>
            <a:endParaRPr lang="pt-PT" sz="1000" b="1" i="1" dirty="0">
              <a:solidFill>
                <a:srgbClr val="000066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36129" y="2086109"/>
            <a:ext cx="84576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i="1" dirty="0">
                <a:solidFill>
                  <a:srgbClr val="C00000"/>
                </a:solidFill>
              </a:rPr>
              <a:t> </a:t>
            </a:r>
            <a:r>
              <a:rPr lang="fr-FR" sz="1000" b="1" i="1" dirty="0" smtClean="0">
                <a:solidFill>
                  <a:srgbClr val="000066"/>
                </a:solidFill>
              </a:rPr>
              <a:t>Dans la vie réelle, une langue étrangère (le cas du français) est utilisée où, par exemple? </a:t>
            </a:r>
            <a:r>
              <a:rPr lang="fr-FR" sz="1000" b="1" i="1" dirty="0">
                <a:solidFill>
                  <a:srgbClr val="000066"/>
                </a:solidFill>
              </a:rPr>
              <a:t>Dans quelles situations concrètes de communication</a:t>
            </a:r>
            <a:r>
              <a:rPr lang="fr-FR" sz="1000" b="1" i="1" dirty="0" smtClean="0">
                <a:solidFill>
                  <a:srgbClr val="000066"/>
                </a:solidFill>
              </a:rPr>
              <a:t>? A l’oral? </a:t>
            </a:r>
            <a:r>
              <a:rPr lang="fr-FR" sz="1000" b="1" i="1" dirty="0">
                <a:solidFill>
                  <a:srgbClr val="000066"/>
                </a:solidFill>
              </a:rPr>
              <a:t>A</a:t>
            </a:r>
            <a:r>
              <a:rPr lang="fr-FR" sz="1000" b="1" i="1" dirty="0" smtClean="0">
                <a:solidFill>
                  <a:srgbClr val="000066"/>
                </a:solidFill>
              </a:rPr>
              <a:t> l’écrit? Pour produire quoi</a:t>
            </a:r>
            <a:r>
              <a:rPr lang="fr-FR" sz="1000" b="1" i="1" dirty="0">
                <a:solidFill>
                  <a:srgbClr val="000066"/>
                </a:solidFill>
              </a:rPr>
              <a:t>, par </a:t>
            </a:r>
            <a:r>
              <a:rPr lang="fr-FR" sz="1000" b="1" i="1" dirty="0" smtClean="0">
                <a:solidFill>
                  <a:srgbClr val="000066"/>
                </a:solidFill>
              </a:rPr>
              <a:t>exemple? Pour comprendre quoi, par exemple? Pour quel besoin de communication?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36128" y="5163690"/>
            <a:ext cx="8457633" cy="5309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5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Montrez , à partir d’exemples pratiques pourquoi les modalités d’enseignement et d’évaluation du FLE doivent tenir compte de caractéristiques d’utilisation de la langue étrangère dans la vie réelle. Observez bien les </a:t>
            </a:r>
            <a:r>
              <a:rPr lang="fr-FR" sz="950" b="1" dirty="0" smtClean="0">
                <a:solidFill>
                  <a:srgbClr val="A2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8 flèches</a:t>
            </a:r>
            <a:r>
              <a:rPr lang="fr-FR" sz="95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et expliquez (avec exemples en appui) les sens des flèches du triangle ci-dessus, montrez le rapport qui doit exister entre les éléments qui constituent le triangle.</a:t>
            </a:r>
            <a:endParaRPr lang="fr-FR" sz="95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579220" y="6560411"/>
            <a:ext cx="1986441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sz="1000" b="1" dirty="0">
                <a:solidFill>
                  <a:srgbClr val="000066"/>
                </a:solidFill>
                <a:latin typeface="Bodoni MT" pitchFamily="18" charset="0"/>
                <a:ea typeface="Calibri"/>
                <a:cs typeface="Tahoma"/>
              </a:rPr>
              <a:t>© </a:t>
            </a:r>
            <a:r>
              <a:rPr lang="pt-PT" sz="1000" b="1" dirty="0" smtClean="0">
                <a:solidFill>
                  <a:srgbClr val="000066"/>
                </a:solidFill>
                <a:latin typeface="Bodoni MT" pitchFamily="18" charset="0"/>
                <a:ea typeface="Calibri"/>
                <a:cs typeface="Tahoma"/>
              </a:rPr>
              <a:t>2016 </a:t>
            </a:r>
            <a:r>
              <a:rPr lang="pt-PT" sz="1000" i="1" dirty="0">
                <a:solidFill>
                  <a:srgbClr val="000066"/>
                </a:solidFill>
                <a:latin typeface="Bodoni MT" pitchFamily="18" charset="0"/>
                <a:ea typeface="Calibri"/>
                <a:cs typeface="Tahoma"/>
              </a:rPr>
              <a:t>Matondo Kiese Fernandes </a:t>
            </a:r>
            <a:endParaRPr lang="pt-PT" sz="1000" dirty="0">
              <a:solidFill>
                <a:srgbClr val="000066"/>
              </a:solidFill>
              <a:latin typeface="Bodoni MT" pitchFamily="18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801227" y="122147"/>
            <a:ext cx="97815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1200" b="1" dirty="0" smtClean="0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Faites une</a:t>
            </a:r>
            <a:endParaRPr lang="pt-PT" sz="1200" b="1" dirty="0">
              <a:solidFill>
                <a:srgbClr val="000066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2961254" y="406744"/>
            <a:ext cx="27029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b="1" u="sng" dirty="0" smtClean="0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Rédaction didactique </a:t>
            </a:r>
            <a:endParaRPr lang="pt-PT" b="1" u="sng" dirty="0">
              <a:solidFill>
                <a:srgbClr val="000066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98294" y="1081928"/>
            <a:ext cx="83980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Rapport entre utilisation d’une langue, </a:t>
            </a:r>
          </a:p>
          <a:p>
            <a:pPr algn="ctr"/>
            <a:r>
              <a:rPr lang="pt-PT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modalités d’enseignement et vérification des compétences acquises</a:t>
            </a:r>
            <a:endParaRPr lang="pt-PT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3991780" y="806398"/>
            <a:ext cx="6110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1200" b="1" dirty="0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</a:t>
            </a:r>
            <a:r>
              <a:rPr lang="pt-PT" sz="1200" b="1" dirty="0" smtClean="0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ur le</a:t>
            </a:r>
            <a:endParaRPr lang="pt-PT" sz="1200" b="1" dirty="0">
              <a:solidFill>
                <a:srgbClr val="000066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-62369" y="5795145"/>
            <a:ext cx="928322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1100" b="1" dirty="0" smtClean="0">
                <a:solidFill>
                  <a:srgbClr val="A2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Attention!</a:t>
            </a:r>
            <a:r>
              <a:rPr lang="pt-PT" sz="11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ctr"/>
            <a:r>
              <a:rPr lang="pt-PT" sz="11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Il ne vous est pas demandé de répondre aux questions mentionnées sur ce document. Il s’agit de</a:t>
            </a:r>
          </a:p>
          <a:p>
            <a:pPr algn="ctr"/>
            <a:r>
              <a:rPr lang="pt-PT" sz="11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pt-PT" sz="1100" b="1" dirty="0" smtClean="0">
                <a:solidFill>
                  <a:srgbClr val="A2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faire une rédaction</a:t>
            </a:r>
            <a:r>
              <a:rPr lang="pt-PT" sz="11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 </a:t>
            </a:r>
          </a:p>
          <a:p>
            <a:pPr algn="ctr"/>
            <a:r>
              <a:rPr lang="pt-PT" sz="11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L</a:t>
            </a:r>
            <a:r>
              <a:rPr lang="pt-PT" sz="11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es </a:t>
            </a:r>
            <a:r>
              <a:rPr lang="pt-PT" sz="11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questions devront vous guider dans l’élaboration de votre texte.</a:t>
            </a:r>
            <a:endParaRPr lang="pt-PT" sz="11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1691680" y="2852936"/>
            <a:ext cx="0" cy="939568"/>
          </a:xfrm>
          <a:prstGeom prst="straightConnector1">
            <a:avLst/>
          </a:prstGeom>
          <a:ln w="28575">
            <a:solidFill>
              <a:srgbClr val="00006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V="1">
            <a:off x="7236296" y="2852936"/>
            <a:ext cx="0" cy="939567"/>
          </a:xfrm>
          <a:prstGeom prst="straightConnector1">
            <a:avLst/>
          </a:prstGeom>
          <a:ln w="28575">
            <a:solidFill>
              <a:srgbClr val="00006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17643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444</TotalTime>
  <Words>277</Words>
  <Application>Microsoft Office PowerPoint</Application>
  <PresentationFormat>On-screen Show (4:3)</PresentationFormat>
  <Paragraphs>20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Tema do Office</vt:lpstr>
      <vt:lpstr>PowerPoint Presentation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Hp</dc:creator>
  <cp:lastModifiedBy>MK Fernandes</cp:lastModifiedBy>
  <cp:revision>55</cp:revision>
  <dcterms:created xsi:type="dcterms:W3CDTF">2011-11-10T10:02:11Z</dcterms:created>
  <dcterms:modified xsi:type="dcterms:W3CDTF">2016-02-24T21:16:02Z</dcterms:modified>
</cp:coreProperties>
</file>