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000066"/>
    <a:srgbClr val="C8000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47090-E46D-4593-A712-148B103EACCC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78BDA-984E-4DC4-B5B0-72EB4D418EF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079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78BDA-984E-4DC4-B5B0-72EB4D418EF5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192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898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102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244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613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970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810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887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420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133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491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477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0F807-7AEA-43C9-A4FB-1CBFFDA248C9}" type="datetimeFigureOut">
              <a:rPr lang="pt-PT" smtClean="0"/>
              <a:t>25-02-2016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768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isósceles 3"/>
          <p:cNvSpPr/>
          <p:nvPr/>
        </p:nvSpPr>
        <p:spPr>
          <a:xfrm>
            <a:off x="3059832" y="2708920"/>
            <a:ext cx="2505829" cy="1560320"/>
          </a:xfrm>
          <a:prstGeom prst="triangle">
            <a:avLst>
              <a:gd name="adj" fmla="val 50375"/>
            </a:avLst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-271019" y="3996353"/>
            <a:ext cx="3412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2. Modalités </a:t>
            </a:r>
          </a:p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d’enseignement de la langue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29825" y="1916832"/>
            <a:ext cx="7464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1. Utilisation d’une langue étrangère dans la vie réelle en milieu professionnel</a:t>
            </a:r>
            <a:endParaRPr lang="pt-PT" sz="1600" b="1" dirty="0">
              <a:solidFill>
                <a:srgbClr val="A2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88525" y="3996352"/>
            <a:ext cx="3413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3. Vérification </a:t>
            </a:r>
          </a:p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de </a:t>
            </a:r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compétences  </a:t>
            </a:r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acquises</a:t>
            </a:r>
          </a:p>
        </p:txBody>
      </p:sp>
      <p:cxnSp>
        <p:nvCxnSpPr>
          <p:cNvPr id="9" name="Conexão recta unidireccional 8"/>
          <p:cNvCxnSpPr/>
          <p:nvPr/>
        </p:nvCxnSpPr>
        <p:spPr>
          <a:xfrm>
            <a:off x="4490713" y="2652304"/>
            <a:ext cx="1193535" cy="1560319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cta unidireccional 10"/>
          <p:cNvCxnSpPr/>
          <p:nvPr/>
        </p:nvCxnSpPr>
        <p:spPr>
          <a:xfrm flipH="1" flipV="1">
            <a:off x="4379175" y="2654571"/>
            <a:ext cx="1233696" cy="1560320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unidireccional 15"/>
          <p:cNvCxnSpPr/>
          <p:nvPr/>
        </p:nvCxnSpPr>
        <p:spPr>
          <a:xfrm flipV="1">
            <a:off x="2900147" y="2652304"/>
            <a:ext cx="1220332" cy="1560321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cta unidireccional 17"/>
          <p:cNvCxnSpPr/>
          <p:nvPr/>
        </p:nvCxnSpPr>
        <p:spPr>
          <a:xfrm flipH="1">
            <a:off x="2987824" y="2652306"/>
            <a:ext cx="1260886" cy="1562585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xão recta unidireccional 21"/>
          <p:cNvCxnSpPr/>
          <p:nvPr/>
        </p:nvCxnSpPr>
        <p:spPr>
          <a:xfrm flipH="1">
            <a:off x="3059832" y="4358091"/>
            <a:ext cx="2505830" cy="2269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cta unidireccional 23"/>
          <p:cNvCxnSpPr/>
          <p:nvPr/>
        </p:nvCxnSpPr>
        <p:spPr>
          <a:xfrm>
            <a:off x="3107041" y="4437112"/>
            <a:ext cx="2505830" cy="0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90713" y="4581128"/>
            <a:ext cx="46476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b="1" i="1" dirty="0" smtClean="0">
                <a:solidFill>
                  <a:srgbClr val="000066"/>
                </a:solidFill>
              </a:rPr>
              <a:t>L’évaluation du FOS doit se faire sous quelles formes? Ces formes permettent-elles vraiment de vérifier le degré d’acquisition pour une utilisation de la langue dans </a:t>
            </a:r>
            <a:r>
              <a:rPr lang="fr-FR" sz="1000" b="1" i="1" dirty="0">
                <a:solidFill>
                  <a:srgbClr val="000066"/>
                </a:solidFill>
              </a:rPr>
              <a:t>les situations de </a:t>
            </a:r>
            <a:r>
              <a:rPr lang="fr-FR" sz="1000" b="1" i="1" dirty="0" smtClean="0">
                <a:solidFill>
                  <a:srgbClr val="000066"/>
                </a:solidFill>
              </a:rPr>
              <a:t>communication de </a:t>
            </a:r>
            <a:r>
              <a:rPr lang="fr-FR" sz="1000" b="1" i="1" dirty="0">
                <a:solidFill>
                  <a:srgbClr val="000066"/>
                </a:solidFill>
              </a:rPr>
              <a:t>la vie réelle </a:t>
            </a:r>
            <a:r>
              <a:rPr lang="fr-FR" sz="1000" b="1" i="1" dirty="0" smtClean="0">
                <a:solidFill>
                  <a:srgbClr val="000066"/>
                </a:solidFill>
              </a:rPr>
              <a:t>en milieu professionnel? Comment?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" y="4581128"/>
            <a:ext cx="47793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b="1" i="1" dirty="0" smtClean="0">
                <a:solidFill>
                  <a:srgbClr val="000066"/>
                </a:solidFill>
              </a:rPr>
              <a:t>L’enseignement du FOS doit se faire sous quelles formes? Ces formes assurent-elles vraiment l’acquisition de toutes les compétences permettant d’utiliser la langue </a:t>
            </a:r>
            <a:r>
              <a:rPr lang="pt-PT" sz="1000" b="1" i="1" dirty="0">
                <a:solidFill>
                  <a:srgbClr val="000066"/>
                </a:solidFill>
              </a:rPr>
              <a:t>dans les situations de communication de la vie </a:t>
            </a:r>
            <a:r>
              <a:rPr lang="pt-PT" sz="1000" b="1" i="1" dirty="0" smtClean="0">
                <a:solidFill>
                  <a:srgbClr val="000066"/>
                </a:solidFill>
              </a:rPr>
              <a:t>réelle en milieu professionnel? Comment?</a:t>
            </a:r>
            <a:endParaRPr lang="pt-PT" sz="1000" b="1" i="1" dirty="0">
              <a:solidFill>
                <a:srgbClr val="00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129" y="2086109"/>
            <a:ext cx="8457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rgbClr val="C00000"/>
                </a:solidFill>
              </a:rPr>
              <a:t> </a:t>
            </a:r>
            <a:r>
              <a:rPr lang="fr-FR" sz="1000" b="1" i="1" dirty="0" smtClean="0">
                <a:solidFill>
                  <a:srgbClr val="000066"/>
                </a:solidFill>
              </a:rPr>
              <a:t>Dans la vie réelle en milieu professionnel, une langue étrangère (le cas du français) est utilisée où, par exemple? </a:t>
            </a:r>
            <a:r>
              <a:rPr lang="fr-FR" sz="1000" b="1" i="1" dirty="0">
                <a:solidFill>
                  <a:srgbClr val="000066"/>
                </a:solidFill>
              </a:rPr>
              <a:t>Dans quelles situations concrètes de communication</a:t>
            </a:r>
            <a:r>
              <a:rPr lang="fr-FR" sz="1000" b="1" i="1" dirty="0" smtClean="0">
                <a:solidFill>
                  <a:srgbClr val="000066"/>
                </a:solidFill>
              </a:rPr>
              <a:t>? A l’oral? </a:t>
            </a:r>
            <a:r>
              <a:rPr lang="fr-FR" sz="1000" b="1" i="1" dirty="0">
                <a:solidFill>
                  <a:srgbClr val="000066"/>
                </a:solidFill>
              </a:rPr>
              <a:t>A</a:t>
            </a:r>
            <a:r>
              <a:rPr lang="fr-FR" sz="1000" b="1" i="1" dirty="0" smtClean="0">
                <a:solidFill>
                  <a:srgbClr val="000066"/>
                </a:solidFill>
              </a:rPr>
              <a:t> l’écrit? Pour produire quoi</a:t>
            </a:r>
            <a:r>
              <a:rPr lang="fr-FR" sz="1000" b="1" i="1" dirty="0">
                <a:solidFill>
                  <a:srgbClr val="000066"/>
                </a:solidFill>
              </a:rPr>
              <a:t>, par </a:t>
            </a:r>
            <a:r>
              <a:rPr lang="fr-FR" sz="1000" b="1" i="1" dirty="0" smtClean="0">
                <a:solidFill>
                  <a:srgbClr val="000066"/>
                </a:solidFill>
              </a:rPr>
              <a:t>exemple? Pour comprendre quoi, par exemple? Pour quel besoin de communication?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6128" y="5163690"/>
            <a:ext cx="8457633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Montrez , à partir d’exemples </a:t>
            </a:r>
            <a:r>
              <a:rPr lang="fr-FR" sz="9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pratiques, </a:t>
            </a:r>
            <a:r>
              <a:rPr lang="fr-FR" sz="9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pourquoi les modalités d’enseignement et d’évaluation doivent tenir compte de caractéristiques d’utilisation de la langue dans la vie réelle en milieu professionnel. Observez bien les </a:t>
            </a:r>
            <a:r>
              <a:rPr lang="fr-FR" sz="950" b="1" dirty="0" smtClean="0">
                <a:solidFill>
                  <a:srgbClr val="A2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 flèches</a:t>
            </a:r>
            <a:r>
              <a:rPr lang="fr-FR" sz="9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et expliquez (avec exemples en appui) les sens des flèches du triangle ci-dessus, montrez le rapport qui doit exister entre les éléments qui constituent le triangle.</a:t>
            </a:r>
            <a:endParaRPr lang="fr-FR" sz="95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9220" y="6560411"/>
            <a:ext cx="19864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000" b="1" dirty="0">
                <a:solidFill>
                  <a:srgbClr val="000066"/>
                </a:solidFill>
                <a:latin typeface="Bodoni MT" pitchFamily="18" charset="0"/>
                <a:ea typeface="Calibri"/>
                <a:cs typeface="Tahoma"/>
              </a:rPr>
              <a:t>© </a:t>
            </a:r>
            <a:r>
              <a:rPr lang="pt-PT" sz="1000" b="1" dirty="0" smtClean="0">
                <a:solidFill>
                  <a:srgbClr val="000066"/>
                </a:solidFill>
                <a:latin typeface="Bodoni MT" pitchFamily="18" charset="0"/>
                <a:ea typeface="Calibri"/>
                <a:cs typeface="Tahoma"/>
              </a:rPr>
              <a:t>2016 </a:t>
            </a:r>
            <a:r>
              <a:rPr lang="pt-PT" sz="1000" i="1" dirty="0">
                <a:solidFill>
                  <a:srgbClr val="000066"/>
                </a:solidFill>
                <a:latin typeface="Bodoni MT" pitchFamily="18" charset="0"/>
                <a:ea typeface="Calibri"/>
                <a:cs typeface="Tahoma"/>
              </a:rPr>
              <a:t>Matondo Kiese Fernandes </a:t>
            </a:r>
            <a:endParaRPr lang="pt-PT" sz="1000" dirty="0">
              <a:solidFill>
                <a:srgbClr val="000066"/>
              </a:solidFill>
              <a:latin typeface="Bodoni MT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01227" y="122147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Faites une</a:t>
            </a:r>
            <a:endParaRPr lang="pt-PT" sz="12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61254" y="406744"/>
            <a:ext cx="2702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u="sng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Rédaction didactique </a:t>
            </a:r>
            <a:endParaRPr lang="pt-PT" b="1" u="sng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8294" y="1081928"/>
            <a:ext cx="8398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Rapport entre utilisation d’une langue, </a:t>
            </a:r>
          </a:p>
          <a:p>
            <a:pPr algn="ctr"/>
            <a:r>
              <a:rPr lang="pt-PT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modalités d’enseignement et vérification des compétences acquises</a:t>
            </a:r>
            <a:endParaRPr lang="pt-PT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91780" y="806398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pt-PT" sz="1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ur le</a:t>
            </a:r>
            <a:endParaRPr lang="pt-PT" sz="12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-62369" y="5804670"/>
            <a:ext cx="9283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100" b="1" dirty="0" smtClean="0">
                <a:solidFill>
                  <a:srgbClr val="A2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Attention!</a:t>
            </a:r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ne vous est pas demandé de répondre aux questions mentionnées sur ce document. Il s’agit de </a:t>
            </a:r>
          </a:p>
          <a:p>
            <a:pPr algn="ctr"/>
            <a:r>
              <a:rPr lang="pt-PT" sz="1100" b="1" dirty="0" smtClean="0">
                <a:solidFill>
                  <a:srgbClr val="A2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faire une rédaction</a:t>
            </a:r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r>
              <a:rPr lang="pt-PT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 questions devront vous guider dans l’élaboration de votre texte.</a:t>
            </a:r>
            <a:endParaRPr lang="pt-PT" sz="11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91680" y="2852936"/>
            <a:ext cx="0" cy="939568"/>
          </a:xfrm>
          <a:prstGeom prst="straightConnector1">
            <a:avLst/>
          </a:prstGeom>
          <a:ln w="28575">
            <a:solidFill>
              <a:srgbClr val="00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236296" y="2852936"/>
            <a:ext cx="0" cy="939567"/>
          </a:xfrm>
          <a:prstGeom prst="straightConnector1">
            <a:avLst/>
          </a:prstGeom>
          <a:ln w="28575">
            <a:solidFill>
              <a:srgbClr val="00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6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287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Hp</dc:creator>
  <cp:lastModifiedBy>MK Fernandes</cp:lastModifiedBy>
  <cp:revision>58</cp:revision>
  <dcterms:created xsi:type="dcterms:W3CDTF">2011-11-10T10:02:11Z</dcterms:created>
  <dcterms:modified xsi:type="dcterms:W3CDTF">2016-02-24T23:15:13Z</dcterms:modified>
</cp:coreProperties>
</file>