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3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240"/>
      </p:cViewPr>
      <p:guideLst>
        <p:guide orient="horz" pos="2160"/>
        <p:guide pos="289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0A432-2B5D-4791-A510-A817708636A7}" type="datetimeFigureOut">
              <a:rPr lang="pt-PT" smtClean="0"/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BFDA-E9BE-4335-A9A2-27028D17933E}" type="slidenum">
              <a:rPr lang="pt-PT" smtClean="0"/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0A432-2B5D-4791-A510-A817708636A7}" type="datetimeFigureOut">
              <a:rPr lang="pt-PT" smtClean="0"/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BFDA-E9BE-4335-A9A2-27028D17933E}" type="slidenum">
              <a:rPr lang="pt-PT" smtClean="0"/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0A432-2B5D-4791-A510-A817708636A7}" type="datetimeFigureOut">
              <a:rPr lang="pt-PT" smtClean="0"/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BFDA-E9BE-4335-A9A2-27028D17933E}" type="slidenum">
              <a:rPr lang="pt-PT" smtClean="0"/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0A432-2B5D-4791-A510-A817708636A7}" type="datetimeFigureOut">
              <a:rPr lang="pt-PT" smtClean="0"/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BFDA-E9BE-4335-A9A2-27028D17933E}" type="slidenum">
              <a:rPr lang="pt-PT" smtClean="0"/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0A432-2B5D-4791-A510-A817708636A7}" type="datetimeFigureOut">
              <a:rPr lang="pt-PT" smtClean="0"/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BFDA-E9BE-4335-A9A2-27028D17933E}" type="slidenum">
              <a:rPr lang="pt-PT" smtClean="0"/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0A432-2B5D-4791-A510-A817708636A7}" type="datetimeFigureOut">
              <a:rPr lang="pt-PT" smtClean="0"/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BFDA-E9BE-4335-A9A2-27028D17933E}" type="slidenum">
              <a:rPr lang="pt-PT" smtClean="0"/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0A432-2B5D-4791-A510-A817708636A7}" type="datetimeFigureOut">
              <a:rPr lang="pt-PT" smtClean="0"/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BFDA-E9BE-4335-A9A2-27028D17933E}" type="slidenum">
              <a:rPr lang="pt-PT" smtClean="0"/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0A432-2B5D-4791-A510-A817708636A7}" type="datetimeFigureOut">
              <a:rPr lang="pt-PT" smtClean="0"/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BFDA-E9BE-4335-A9A2-27028D17933E}" type="slidenum">
              <a:rPr lang="pt-PT" smtClean="0"/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0A432-2B5D-4791-A510-A817708636A7}" type="datetimeFigureOut">
              <a:rPr lang="pt-PT" smtClean="0"/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BFDA-E9BE-4335-A9A2-27028D17933E}" type="slidenum">
              <a:rPr lang="pt-PT" smtClean="0"/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0A432-2B5D-4791-A510-A817708636A7}" type="datetimeFigureOut">
              <a:rPr lang="pt-PT" smtClean="0"/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BFDA-E9BE-4335-A9A2-27028D17933E}" type="slidenum">
              <a:rPr lang="pt-PT" smtClean="0"/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0A432-2B5D-4791-A510-A817708636A7}" type="datetimeFigureOut">
              <a:rPr lang="pt-PT" smtClean="0"/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BFDA-E9BE-4335-A9A2-27028D17933E}" type="slidenum">
              <a:rPr lang="pt-PT" smtClean="0"/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0A432-2B5D-4791-A510-A817708636A7}" type="datetimeFigureOut">
              <a:rPr lang="pt-PT" smtClean="0"/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EBFDA-E9BE-4335-A9A2-27028D17933E}" type="slidenum">
              <a:rPr lang="pt-PT" smtClean="0"/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0" y="31095"/>
            <a:ext cx="9136855" cy="64516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TIC de la vie quotidienne</a:t>
            </a:r>
            <a:r>
              <a:rPr lang="pt-PT" altLang="fr-FR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d’aujourd’hui</a:t>
            </a:r>
            <a:r>
              <a:rPr lang="fr-FR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fr-FR" b="1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fr-FR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classées </a:t>
            </a:r>
            <a:r>
              <a:rPr lang="fr-FR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 fonctions générales</a:t>
            </a:r>
            <a:endParaRPr lang="fr-FR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5497" y="706392"/>
          <a:ext cx="9108503" cy="6151608"/>
        </p:xfrm>
        <a:graphic>
          <a:graphicData uri="http://schemas.openxmlformats.org/drawingml/2006/table">
            <a:tbl>
              <a:tblPr firstRow="1" firstCol="1" bandRow="1"/>
              <a:tblGrid>
                <a:gridCol w="1301349"/>
                <a:gridCol w="1469381"/>
                <a:gridCol w="1341042"/>
                <a:gridCol w="208708"/>
                <a:gridCol w="1512168"/>
                <a:gridCol w="1656184"/>
                <a:gridCol w="1619671"/>
              </a:tblGrid>
              <a:tr h="220048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 kern="1200" dirty="0">
                          <a:solidFill>
                            <a:srgbClr val="FFFFFF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TIC permetant</a:t>
                      </a:r>
                      <a:endParaRPr lang="pt-PT" sz="16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744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 kern="1200" dirty="0" smtClean="0">
                          <a:solidFill>
                            <a:srgbClr val="FFFFFF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l’accès/</a:t>
                      </a:r>
                      <a:endParaRPr lang="pt-PT" sz="1600" b="1" kern="1200" dirty="0" smtClean="0">
                        <a:solidFill>
                          <a:srgbClr val="FFFFFF"/>
                        </a:solidFill>
                        <a:effectLst/>
                        <a:latin typeface="Tahoma" panose="020B0604030504040204"/>
                        <a:ea typeface="Tahoma" panose="020B060403050404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 kern="1200" dirty="0" smtClean="0">
                          <a:solidFill>
                            <a:srgbClr val="FFFFFF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la</a:t>
                      </a:r>
                      <a:r>
                        <a:rPr lang="pt-PT" sz="1600" b="1" kern="1200" baseline="0" dirty="0" smtClean="0">
                          <a:solidFill>
                            <a:srgbClr val="FFFFFF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 </a:t>
                      </a:r>
                      <a:r>
                        <a:rPr lang="pt-PT" sz="1600" b="1" kern="1200" dirty="0" smtClean="0">
                          <a:solidFill>
                            <a:srgbClr val="FFFFFF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reception</a:t>
                      </a:r>
                      <a:endParaRPr lang="pt-PT" sz="16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838" marR="42838" marT="59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 kern="1200" dirty="0">
                          <a:solidFill>
                            <a:srgbClr val="FFFFFF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la </a:t>
                      </a:r>
                      <a:endParaRPr lang="pt-PT" sz="1600" b="1" kern="1200" dirty="0" smtClean="0">
                        <a:solidFill>
                          <a:srgbClr val="FFFFFF"/>
                        </a:solidFill>
                        <a:effectLst/>
                        <a:latin typeface="Tahoma" panose="020B0604030504040204"/>
                        <a:ea typeface="Tahoma" panose="020B060403050404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 kern="1200" dirty="0" smtClean="0">
                          <a:solidFill>
                            <a:srgbClr val="FFFFFF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conservation</a:t>
                      </a:r>
                      <a:endParaRPr lang="pt-PT" sz="16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838" marR="42838" marT="59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 kern="1200" dirty="0">
                          <a:solidFill>
                            <a:srgbClr val="FFFFFF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la </a:t>
                      </a:r>
                      <a:endParaRPr lang="pt-PT" sz="1600" b="1" kern="1200" dirty="0" smtClean="0">
                        <a:solidFill>
                          <a:srgbClr val="FFFFFF"/>
                        </a:solidFill>
                        <a:effectLst/>
                        <a:latin typeface="Tahoma" panose="020B0604030504040204"/>
                        <a:ea typeface="Tahoma" panose="020B060403050404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 kern="1200" dirty="0" smtClean="0">
                          <a:solidFill>
                            <a:srgbClr val="FFFFFF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production</a:t>
                      </a:r>
                      <a:endParaRPr lang="pt-PT" sz="16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la </a:t>
                      </a:r>
                      <a:endParaRPr lang="pt-PT" sz="1600" b="1" dirty="0" smtClean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reproduction </a:t>
                      </a:r>
                      <a:endParaRPr lang="pt-PT" sz="1600" b="1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 kern="1200" dirty="0" smtClean="0">
                          <a:solidFill>
                            <a:srgbClr val="FFFFFF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la</a:t>
                      </a:r>
                      <a:endParaRPr lang="pt-PT" sz="1600" b="1" kern="1200" dirty="0" smtClean="0">
                        <a:solidFill>
                          <a:srgbClr val="FFFFFF"/>
                        </a:solidFill>
                        <a:effectLst/>
                        <a:latin typeface="Tahoma" panose="020B0604030504040204"/>
                        <a:ea typeface="Tahoma" panose="020B060403050404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 kern="1200" dirty="0" smtClean="0">
                          <a:solidFill>
                            <a:srgbClr val="FFFFFF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 </a:t>
                      </a:r>
                      <a:r>
                        <a:rPr lang="pt-PT" sz="1600" b="1" kern="1200" dirty="0">
                          <a:solidFill>
                            <a:srgbClr val="FFFFFF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transmission</a:t>
                      </a:r>
                      <a:endParaRPr lang="pt-PT" sz="16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838" marR="42838" marT="59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 kern="1200" dirty="0">
                          <a:solidFill>
                            <a:srgbClr val="FFFFFF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l’interaction</a:t>
                      </a:r>
                      <a:r>
                        <a:rPr lang="pt-PT" sz="1600" b="1" kern="1200" dirty="0" smtClean="0">
                          <a:solidFill>
                            <a:srgbClr val="FFFFFF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/</a:t>
                      </a:r>
                      <a:endParaRPr lang="pt-PT" sz="1600" b="1" kern="1200" dirty="0" smtClean="0">
                        <a:solidFill>
                          <a:srgbClr val="FFFFFF"/>
                        </a:solidFill>
                        <a:effectLst/>
                        <a:latin typeface="Tahoma" panose="020B0604030504040204"/>
                        <a:ea typeface="Tahoma" panose="020B060403050404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 kern="1200" dirty="0" smtClean="0">
                          <a:solidFill>
                            <a:srgbClr val="FFFFFF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l’échange</a:t>
                      </a:r>
                      <a:endParaRPr lang="pt-PT" sz="16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838" marR="42838" marT="59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</a:tr>
              <a:tr h="297314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 kern="1200" dirty="0" smtClean="0">
                          <a:solidFill>
                            <a:srgbClr val="FFFFFF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(aux) d’informations/des </a:t>
                      </a:r>
                      <a:r>
                        <a:rPr lang="pt-PT" sz="1600" b="1" kern="1200" dirty="0">
                          <a:solidFill>
                            <a:srgbClr val="FFFFFF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données</a:t>
                      </a:r>
                      <a:endParaRPr lang="pt-PT" sz="16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337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kern="1200" dirty="0">
                          <a:solidFill>
                            <a:srgbClr val="FFFFFF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Ordinateur </a:t>
                      </a:r>
                      <a:endParaRPr lang="pt-PT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838" marR="42838" marT="59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Ordinateur </a:t>
                      </a:r>
                      <a:endParaRPr lang="pt-PT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838" marR="42838" marT="59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kern="1200" dirty="0">
                          <a:solidFill>
                            <a:srgbClr val="FFFFFF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Ordinateur </a:t>
                      </a:r>
                      <a:endParaRPr lang="pt-PT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 hMerge="1"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Ordinateur </a:t>
                      </a:r>
                      <a:endParaRPr lang="pt-PT" sz="1400" b="1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kern="1200" dirty="0"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Ordinateur </a:t>
                      </a:r>
                      <a:endParaRPr lang="pt-PT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838" marR="42838" marT="59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kern="1200" dirty="0">
                          <a:solidFill>
                            <a:srgbClr val="FFFFFF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Ordinateur </a:t>
                      </a:r>
                      <a:endParaRPr lang="pt-PT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838" marR="42838" marT="59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</a:tr>
              <a:tr h="337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kern="1200" dirty="0">
                          <a:solidFill>
                            <a:srgbClr val="FFFFFF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Tablette </a:t>
                      </a:r>
                      <a:endParaRPr lang="pt-PT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838" marR="42838" marT="59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Tablette </a:t>
                      </a:r>
                      <a:endParaRPr lang="pt-PT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838" marR="42838" marT="59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kern="1200" dirty="0">
                          <a:solidFill>
                            <a:srgbClr val="FFFFFF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Tablette </a:t>
                      </a:r>
                      <a:endParaRPr lang="pt-PT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 hMerge="1"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Tablette</a:t>
                      </a:r>
                      <a:r>
                        <a:rPr lang="pt-PT" sz="1400" b="1" baseline="0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pt-PT" sz="1400" b="1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kern="1200" dirty="0"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Tablette </a:t>
                      </a:r>
                      <a:endParaRPr lang="pt-PT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838" marR="42838" marT="59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kern="1200" dirty="0">
                          <a:solidFill>
                            <a:srgbClr val="FFFFFF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Tablette </a:t>
                      </a:r>
                      <a:endParaRPr lang="pt-PT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838" marR="42838" marT="59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</a:tr>
              <a:tr h="4744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kern="1200" dirty="0">
                          <a:solidFill>
                            <a:srgbClr val="FFFFFF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Téléphone mobile  </a:t>
                      </a:r>
                      <a:endParaRPr lang="pt-PT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838" marR="42838" marT="59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Téléphone </a:t>
                      </a:r>
                      <a:endParaRPr lang="pt-PT" sz="1400" b="1" kern="1200" dirty="0" smtClean="0">
                        <a:solidFill>
                          <a:srgbClr val="000000"/>
                        </a:solidFill>
                        <a:effectLst/>
                        <a:latin typeface="Tahoma" panose="020B0604030504040204"/>
                        <a:ea typeface="Tahoma" panose="020B060403050404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kern="120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mobile </a:t>
                      </a:r>
                      <a:endParaRPr lang="pt-PT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838" marR="42838" marT="59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kern="1200" dirty="0">
                          <a:solidFill>
                            <a:srgbClr val="FFFFFF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Téléphone </a:t>
                      </a:r>
                      <a:endParaRPr lang="pt-PT" sz="1400" b="1" kern="1200" dirty="0" smtClean="0">
                        <a:solidFill>
                          <a:srgbClr val="FFFFFF"/>
                        </a:solidFill>
                        <a:effectLst/>
                        <a:latin typeface="Tahoma" panose="020B0604030504040204"/>
                        <a:ea typeface="Tahoma" panose="020B060403050404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kern="1200" dirty="0" smtClean="0">
                          <a:solidFill>
                            <a:srgbClr val="FFFFFF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mobile</a:t>
                      </a:r>
                      <a:endParaRPr lang="pt-PT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 hMerge="1"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Téléphone</a:t>
                      </a:r>
                      <a:endParaRPr lang="pt-PT" sz="1400" b="1" dirty="0" smtClean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mobile</a:t>
                      </a:r>
                      <a:endParaRPr lang="pt-PT" sz="1400" b="1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kern="1200" dirty="0"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Téléphone </a:t>
                      </a:r>
                      <a:endParaRPr lang="pt-PT" sz="1400" b="1" kern="1200" dirty="0" smtClean="0">
                        <a:effectLst/>
                        <a:latin typeface="Tahoma" panose="020B0604030504040204"/>
                        <a:ea typeface="Tahoma" panose="020B060403050404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kern="1200" dirty="0" smtClean="0"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mobile </a:t>
                      </a:r>
                      <a:endParaRPr lang="pt-PT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838" marR="42838" marT="59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kern="1200" dirty="0">
                          <a:solidFill>
                            <a:srgbClr val="FFFFFF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Téléphone </a:t>
                      </a:r>
                      <a:endParaRPr lang="pt-PT" sz="1400" b="1" kern="1200" dirty="0" smtClean="0">
                        <a:solidFill>
                          <a:srgbClr val="FFFFFF"/>
                        </a:solidFill>
                        <a:effectLst/>
                        <a:latin typeface="Tahoma" panose="020B0604030504040204"/>
                        <a:ea typeface="Tahoma" panose="020B060403050404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kern="1200" dirty="0" smtClean="0">
                          <a:solidFill>
                            <a:srgbClr val="FFFFFF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mobile </a:t>
                      </a:r>
                      <a:endParaRPr lang="pt-PT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838" marR="42838" marT="59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</a:tr>
              <a:tr h="4744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kern="1200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Réseau</a:t>
                      </a:r>
                      <a:endParaRPr lang="pt-PT" sz="1400" b="1" kern="1200" dirty="0" smtClean="0">
                        <a:solidFill>
                          <a:schemeClr val="bg1"/>
                        </a:solidFill>
                        <a:effectLst/>
                        <a:latin typeface="Tahoma" panose="020B0604030504040204"/>
                        <a:ea typeface="Tahoma" panose="020B060403050404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kern="1200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 </a:t>
                      </a:r>
                      <a:r>
                        <a:rPr lang="pt-PT" sz="1400" b="1" kern="1200" dirty="0">
                          <a:solidFill>
                            <a:schemeClr val="bg1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internet </a:t>
                      </a:r>
                      <a:endParaRPr lang="pt-PT" sz="1400" dirty="0">
                        <a:solidFill>
                          <a:schemeClr val="bg1"/>
                        </a:solidFill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838" marR="42838" marT="59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kern="1200" dirty="0"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Appareil </a:t>
                      </a:r>
                      <a:endParaRPr lang="pt-PT" sz="1400" b="1" kern="1200" dirty="0" smtClean="0">
                        <a:effectLst/>
                        <a:latin typeface="Tahoma" panose="020B0604030504040204"/>
                        <a:ea typeface="Tahoma" panose="020B060403050404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kern="1200" dirty="0" smtClean="0"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photo</a:t>
                      </a:r>
                      <a:endParaRPr lang="pt-PT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838" marR="42838" marT="59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kern="1200" dirty="0">
                          <a:solidFill>
                            <a:srgbClr val="FFFFFF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Appareil </a:t>
                      </a:r>
                      <a:endParaRPr lang="pt-PT" sz="1400" b="1" kern="1200" dirty="0" smtClean="0">
                        <a:solidFill>
                          <a:srgbClr val="FFFFFF"/>
                        </a:solidFill>
                        <a:effectLst/>
                        <a:latin typeface="Tahoma" panose="020B0604030504040204"/>
                        <a:ea typeface="Tahoma" panose="020B060403050404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kern="1200" dirty="0" smtClean="0">
                          <a:solidFill>
                            <a:srgbClr val="FFFFFF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photo</a:t>
                      </a:r>
                      <a:endParaRPr lang="pt-PT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 hMerge="1"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Imprimante </a:t>
                      </a:r>
                      <a:endParaRPr lang="pt-PT" sz="1400" b="1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kern="1200" dirty="0" smtClean="0"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Réseau</a:t>
                      </a:r>
                      <a:endParaRPr lang="pt-PT" sz="1400" b="1" kern="1200" dirty="0" smtClean="0">
                        <a:effectLst/>
                        <a:latin typeface="Tahoma" panose="020B0604030504040204"/>
                        <a:ea typeface="Tahoma" panose="020B060403050404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kern="1200" dirty="0" smtClean="0"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 </a:t>
                      </a:r>
                      <a:r>
                        <a:rPr lang="pt-PT" sz="1400" b="1" kern="1200" dirty="0"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internet </a:t>
                      </a:r>
                      <a:endParaRPr lang="pt-PT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838" marR="42838" marT="59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kern="1200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Réseau</a:t>
                      </a:r>
                      <a:endParaRPr lang="pt-PT" sz="1400" b="1" kern="1200" dirty="0" smtClean="0">
                        <a:solidFill>
                          <a:schemeClr val="bg1"/>
                        </a:solidFill>
                        <a:effectLst/>
                        <a:latin typeface="Tahoma" panose="020B0604030504040204"/>
                        <a:ea typeface="Tahoma" panose="020B060403050404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kern="1200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 </a:t>
                      </a:r>
                      <a:r>
                        <a:rPr lang="pt-PT" sz="1400" b="1" kern="1200" dirty="0">
                          <a:solidFill>
                            <a:schemeClr val="bg1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internet </a:t>
                      </a:r>
                      <a:endParaRPr lang="pt-PT" sz="1400" dirty="0">
                        <a:solidFill>
                          <a:schemeClr val="bg1"/>
                        </a:solidFill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838" marR="42838" marT="59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</a:tr>
              <a:tr h="4744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solidFill>
                            <a:schemeClr val="bg1"/>
                          </a:solidFill>
                          <a:effectLst/>
                          <a:latin typeface="Tahoma" panose="020B0604030504040204"/>
                          <a:ea typeface="Times New Roman" panose="02020603050405020304"/>
                          <a:cs typeface="Times New Roman" panose="02020603050405020304"/>
                        </a:rPr>
                        <a:t>Réseau </a:t>
                      </a:r>
                      <a:endParaRPr lang="pt-PT" sz="1400" b="1" dirty="0" smtClean="0">
                        <a:solidFill>
                          <a:schemeClr val="bg1"/>
                        </a:solidFill>
                        <a:effectLst/>
                        <a:latin typeface="Tahoma" panose="020B06040305040402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/>
                          <a:ea typeface="Times New Roman" panose="02020603050405020304"/>
                          <a:cs typeface="Times New Roman" panose="02020603050405020304"/>
                        </a:rPr>
                        <a:t>téléphonique</a:t>
                      </a:r>
                      <a:endParaRPr lang="pt-PT" sz="1400" dirty="0">
                        <a:solidFill>
                          <a:schemeClr val="bg1"/>
                        </a:solidFill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838" marR="42838" marT="59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kern="1200" dirty="0"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Caméra </a:t>
                      </a:r>
                      <a:endParaRPr lang="pt-PT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838" marR="42838" marT="59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kern="1200" dirty="0">
                          <a:solidFill>
                            <a:srgbClr val="FFFFFF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Caméra </a:t>
                      </a:r>
                      <a:endParaRPr lang="pt-PT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 hMerge="1"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Videoprojecteur </a:t>
                      </a:r>
                      <a:endParaRPr lang="pt-PT" sz="1400" b="1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effectLst/>
                          <a:latin typeface="Tahoma" panose="020B0604030504040204"/>
                          <a:ea typeface="Times New Roman" panose="02020603050405020304"/>
                          <a:cs typeface="Times New Roman" panose="02020603050405020304"/>
                        </a:rPr>
                        <a:t>Réseau téléphonique</a:t>
                      </a:r>
                      <a:endParaRPr lang="pt-PT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838" marR="42838" marT="59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solidFill>
                            <a:schemeClr val="bg1"/>
                          </a:solidFill>
                          <a:effectLst/>
                          <a:latin typeface="Tahoma" panose="020B0604030504040204"/>
                          <a:ea typeface="Times New Roman" panose="02020603050405020304"/>
                          <a:cs typeface="Times New Roman" panose="02020603050405020304"/>
                        </a:rPr>
                        <a:t>Réseau </a:t>
                      </a:r>
                      <a:endParaRPr lang="pt-PT" sz="1400" b="1" dirty="0" smtClean="0">
                        <a:solidFill>
                          <a:schemeClr val="bg1"/>
                        </a:solidFill>
                        <a:effectLst/>
                        <a:latin typeface="Tahoma" panose="020B06040305040402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/>
                          <a:ea typeface="Times New Roman" panose="02020603050405020304"/>
                          <a:cs typeface="Times New Roman" panose="02020603050405020304"/>
                        </a:rPr>
                        <a:t>téléphonique</a:t>
                      </a:r>
                      <a:endParaRPr lang="pt-PT" sz="1400" dirty="0">
                        <a:solidFill>
                          <a:schemeClr val="bg1"/>
                        </a:solidFill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838" marR="42838" marT="59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</a:tr>
              <a:tr h="4741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>
                          <a:solidFill>
                            <a:schemeClr val="bg1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 </a:t>
                      </a:r>
                      <a:r>
                        <a:rPr lang="pt-PT" sz="1400" b="1" kern="1200" dirty="0">
                          <a:solidFill>
                            <a:schemeClr val="bg1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Réseau </a:t>
                      </a:r>
                      <a:endParaRPr lang="pt-PT" sz="1400" b="1" kern="1200" dirty="0" smtClean="0">
                        <a:solidFill>
                          <a:schemeClr val="bg1"/>
                        </a:solidFill>
                        <a:effectLst/>
                        <a:latin typeface="Tahoma" panose="020B0604030504040204"/>
                        <a:ea typeface="Tahoma" panose="020B060403050404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satellite </a:t>
                      </a:r>
                      <a:r>
                        <a:rPr lang="pt-PT" sz="1400" b="1" kern="1200" dirty="0">
                          <a:solidFill>
                            <a:schemeClr val="bg1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 </a:t>
                      </a:r>
                      <a:endParaRPr lang="pt-PT" sz="1400" dirty="0">
                        <a:solidFill>
                          <a:schemeClr val="bg1"/>
                        </a:solidFill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838" marR="42838" marT="59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DVD</a:t>
                      </a:r>
                      <a:endParaRPr lang="pt-PT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838" marR="42838" marT="59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kern="1200" dirty="0" smtClean="0">
                          <a:solidFill>
                            <a:srgbClr val="FFFFFF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TBI</a:t>
                      </a:r>
                      <a:endParaRPr lang="pt-PT" sz="1400" b="1" kern="1200" dirty="0" smtClean="0">
                        <a:solidFill>
                          <a:srgbClr val="FFFFFF"/>
                        </a:solidFill>
                        <a:effectLst/>
                        <a:latin typeface="Tahoma" panose="020B0604030504040204"/>
                        <a:ea typeface="Tahoma" panose="020B060403050404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 b="1" kern="1200" dirty="0">
                          <a:solidFill>
                            <a:srgbClr val="FFFFFF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 hMerge="1"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b="1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Photocopieuse</a:t>
                      </a:r>
                      <a:r>
                        <a:rPr lang="pt-PT" sz="1400" b="1" baseline="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pt-PT" sz="1400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 </a:t>
                      </a:r>
                      <a:r>
                        <a:rPr lang="pt-PT" sz="1400" b="1" kern="1200" dirty="0"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Réseau </a:t>
                      </a:r>
                      <a:endParaRPr lang="pt-PT" sz="1400" b="1" kern="1200" dirty="0" smtClean="0">
                        <a:effectLst/>
                        <a:latin typeface="Tahoma" panose="020B0604030504040204"/>
                        <a:ea typeface="Tahoma" panose="020B060403050404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 smtClean="0"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satellite </a:t>
                      </a:r>
                      <a:r>
                        <a:rPr lang="pt-PT" sz="1400" b="1" kern="1200" dirty="0"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 </a:t>
                      </a:r>
                      <a:endParaRPr lang="pt-PT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838" marR="42838" marT="59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>
                          <a:solidFill>
                            <a:schemeClr val="bg1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 </a:t>
                      </a:r>
                      <a:r>
                        <a:rPr lang="pt-PT" sz="1400" b="1" kern="1200" dirty="0">
                          <a:solidFill>
                            <a:schemeClr val="bg1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Réseau </a:t>
                      </a:r>
                      <a:endParaRPr lang="pt-PT" sz="1400" b="1" kern="1200" dirty="0" smtClean="0">
                        <a:solidFill>
                          <a:schemeClr val="bg1"/>
                        </a:solidFill>
                        <a:effectLst/>
                        <a:latin typeface="Tahoma" panose="020B0604030504040204"/>
                        <a:ea typeface="Tahoma" panose="020B060403050404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satellite </a:t>
                      </a:r>
                      <a:r>
                        <a:rPr lang="pt-PT" sz="1400" b="1" kern="1200" dirty="0">
                          <a:solidFill>
                            <a:schemeClr val="bg1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 </a:t>
                      </a:r>
                      <a:endParaRPr lang="pt-PT" sz="1400" dirty="0">
                        <a:solidFill>
                          <a:schemeClr val="bg1"/>
                        </a:solidFill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838" marR="42838" marT="59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</a:tr>
              <a:tr h="337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kern="1200" dirty="0">
                          <a:solidFill>
                            <a:srgbClr val="FFFFFF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Radio </a:t>
                      </a:r>
                      <a:endParaRPr lang="pt-PT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838" marR="42838" marT="59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CD-Rom</a:t>
                      </a:r>
                      <a:endParaRPr lang="pt-PT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838" marR="42838" marT="59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 b="1" kern="1200" dirty="0">
                          <a:solidFill>
                            <a:srgbClr val="FFFFFF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 hMerge="1"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pt-PT" sz="1400" b="1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TBI</a:t>
                      </a:r>
                      <a:endParaRPr lang="pt-PT" sz="1400" b="1" dirty="0" smtClean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kern="1200" dirty="0"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Radio </a:t>
                      </a:r>
                      <a:endParaRPr lang="pt-PT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838" marR="42838" marT="59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 b="1" dirty="0">
                          <a:solidFill>
                            <a:schemeClr val="bg1"/>
                          </a:solidFill>
                          <a:effectLst/>
                          <a:latin typeface="Tahoma" panose="020B0604030504040204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pt-PT" sz="700" dirty="0">
                        <a:solidFill>
                          <a:schemeClr val="bg1"/>
                        </a:solidFill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838" marR="42838" marT="59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</a:tr>
              <a:tr h="337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kern="1200" dirty="0">
                          <a:solidFill>
                            <a:srgbClr val="FFFFFF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Téléviseur </a:t>
                      </a:r>
                      <a:endParaRPr lang="pt-PT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838" marR="42838" marT="59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CD audio </a:t>
                      </a:r>
                      <a:endParaRPr lang="pt-PT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838" marR="42838" marT="59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  <a:latin typeface="Arial" panose="020B0604020202020204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pt-PT" sz="7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 hMerge="1"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PT"/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kern="1200" dirty="0"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Téléviseur</a:t>
                      </a:r>
                      <a:endParaRPr lang="pt-PT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838" marR="42838" marT="59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b="1">
                          <a:effectLst/>
                          <a:latin typeface="Arial" panose="020B0604020202020204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pt-PT" sz="7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838" marR="42838" marT="59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</a:tr>
              <a:tr h="474404">
                <a:tc>
                  <a:txBody>
                    <a:bodyPr/>
                    <a:lstStyle/>
                    <a:p>
                      <a:pPr algn="ctr"/>
                      <a:endParaRPr lang="pt-PT" sz="1400" b="1">
                        <a:solidFill>
                          <a:schemeClr val="bg1"/>
                        </a:solidFill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2838" marR="42838" marT="59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Disque dur externe</a:t>
                      </a:r>
                      <a:endParaRPr lang="pt-PT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838" marR="42838" marT="59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  <a:latin typeface="Arial" panose="020B0604020202020204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pt-PT" sz="7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 hMerge="1"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PT"/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  <a:latin typeface="Arial" panose="020B0604020202020204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838" marR="42838" marT="59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 kern="1200">
                          <a:solidFill>
                            <a:srgbClr val="000000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 </a:t>
                      </a:r>
                      <a:endParaRPr lang="pt-PT" sz="7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838" marR="42838" marT="59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</a:tr>
              <a:tr h="337838"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 marL="42838" marR="42838" marT="59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Clé USB</a:t>
                      </a:r>
                      <a:endParaRPr lang="pt-PT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838" marR="42838" marT="59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 kern="1200">
                          <a:solidFill>
                            <a:srgbClr val="000000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 </a:t>
                      </a:r>
                      <a:endParaRPr lang="pt-PT" sz="7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 hMerge="1"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PT"/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  <a:latin typeface="Arial" panose="020B0604020202020204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pt-PT" sz="7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838" marR="42838" marT="59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 kern="1200">
                          <a:solidFill>
                            <a:srgbClr val="000000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 </a:t>
                      </a:r>
                      <a:endParaRPr lang="pt-PT" sz="7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838" marR="42838" marT="59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</a:tr>
              <a:tr h="4744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 b="1" kern="1200">
                          <a:solidFill>
                            <a:srgbClr val="FFFFFF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 </a:t>
                      </a:r>
                      <a:endParaRPr lang="pt-PT" sz="7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838" marR="42838" marT="59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Carte </a:t>
                      </a:r>
                      <a:endParaRPr lang="pt-PT" sz="1400" b="1" kern="1200" dirty="0" smtClean="0">
                        <a:solidFill>
                          <a:srgbClr val="000000"/>
                        </a:solidFill>
                        <a:effectLst/>
                        <a:latin typeface="Tahoma" panose="020B0604030504040204"/>
                        <a:ea typeface="Tahoma" panose="020B060403050404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kern="120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de </a:t>
                      </a:r>
                      <a:r>
                        <a:rPr lang="pt-PT" sz="1400" b="1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mémoire</a:t>
                      </a:r>
                      <a:endParaRPr lang="pt-PT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838" marR="42838" marT="59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 kern="1200">
                          <a:solidFill>
                            <a:srgbClr val="000000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 </a:t>
                      </a:r>
                      <a:endParaRPr lang="pt-PT" sz="7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 hMerge="1"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PT"/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 kern="1200">
                          <a:solidFill>
                            <a:srgbClr val="000000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 </a:t>
                      </a:r>
                      <a:endParaRPr lang="pt-PT" sz="7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838" marR="42838" marT="59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 kern="1200">
                          <a:solidFill>
                            <a:srgbClr val="000000"/>
                          </a:solidFill>
                          <a:effectLst/>
                          <a:latin typeface="Tahoma" panose="020B0604030504040204"/>
                          <a:ea typeface="Tahoma" panose="020B0604030504040204"/>
                          <a:cs typeface="Times New Roman" panose="02020603050405020304"/>
                        </a:rPr>
                        <a:t> </a:t>
                      </a:r>
                      <a:endParaRPr lang="pt-PT" sz="7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838" marR="42838" marT="59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</a:tr>
              <a:tr h="337838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Calibri" panose="020F0502020204030204"/>
                          <a:cs typeface="Tahoma" panose="020B0604030504040204" pitchFamily="34" charset="0"/>
                        </a:rPr>
                        <a:t>Les listes présentées dans les colonnes de ce document ne sont pas exhaustives.</a:t>
                      </a:r>
                      <a:endParaRPr lang="pt-PT" sz="1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Calibri" panose="020F0502020204030204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1702</Words>
  <Application>WPS Presentation</Application>
  <PresentationFormat>On-screen Show (4:3)</PresentationFormat>
  <Paragraphs>228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32" baseType="lpstr">
      <vt:lpstr>Arial</vt:lpstr>
      <vt:lpstr>SimSun</vt:lpstr>
      <vt:lpstr>Wingdings</vt:lpstr>
      <vt:lpstr>Verdana</vt:lpstr>
      <vt:lpstr>Tahoma</vt:lpstr>
      <vt:lpstr>Times New Roman</vt:lpstr>
      <vt:lpstr>Calibri</vt:lpstr>
      <vt:lpstr>Tahoma</vt:lpstr>
      <vt:lpstr>Arial</vt:lpstr>
      <vt:lpstr>Microsoft YaHei</vt:lpstr>
      <vt:lpstr>Arial Unicode MS</vt:lpstr>
      <vt:lpstr>Calibri</vt:lpstr>
      <vt:lpstr>Arial Rounded MT Bold</vt:lpstr>
      <vt:lpstr>Amiri</vt:lpstr>
      <vt:lpstr>Agency FB</vt:lpstr>
      <vt:lpstr>Amiri Quran</vt:lpstr>
      <vt:lpstr>Alef</vt:lpstr>
      <vt:lpstr>Arial Black</vt:lpstr>
      <vt:lpstr>Bahnschrift Condensed</vt:lpstr>
      <vt:lpstr>Bahnschrift Light</vt:lpstr>
      <vt:lpstr>Bahnschrift Light Condensed</vt:lpstr>
      <vt:lpstr>Bahnschrift Light SemiCondensed</vt:lpstr>
      <vt:lpstr>Bahnschrift SemiBold</vt:lpstr>
      <vt:lpstr>Bahnschrift SemiBold Condensed</vt:lpstr>
      <vt:lpstr>Blackadder ITC</vt:lpstr>
      <vt:lpstr>Bodoni MT</vt:lpstr>
      <vt:lpstr>Candara Light</vt:lpstr>
      <vt:lpstr>Caladea</vt:lpstr>
      <vt:lpstr>Bradley Hand ITC</vt:lpstr>
      <vt:lpstr>Sylfaen</vt:lpstr>
      <vt:lpstr>Office Theme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MK Fernandes</dc:creator>
  <cp:lastModifiedBy>MKF</cp:lastModifiedBy>
  <cp:revision>52</cp:revision>
  <dcterms:created xsi:type="dcterms:W3CDTF">2014-04-12T09:55:00Z</dcterms:created>
  <dcterms:modified xsi:type="dcterms:W3CDTF">2023-05-04T10:25:19Z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74660214AEE740CEB5F4AB99911BF358</vt:lpwstr>
  </property>
  <property fmtid="{D5CDD505-2E9C-101B-9397-08002B2CF9AE}" pid="3" name="KSOProductBuildVer">
    <vt:lpwstr>2070-11.2.0.11417</vt:lpwstr>
  </property>
</Properties>
</file>